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7"/>
  </p:notesMasterIdLst>
  <p:sldIdLst>
    <p:sldId id="256" r:id="rId2"/>
    <p:sldId id="257" r:id="rId3"/>
    <p:sldId id="276" r:id="rId4"/>
    <p:sldId id="277" r:id="rId5"/>
    <p:sldId id="278" r:id="rId6"/>
    <p:sldId id="279" r:id="rId7"/>
    <p:sldId id="280" r:id="rId8"/>
    <p:sldId id="281" r:id="rId9"/>
    <p:sldId id="282" r:id="rId10"/>
    <p:sldId id="283" r:id="rId11"/>
    <p:sldId id="284" r:id="rId12"/>
    <p:sldId id="285" r:id="rId13"/>
    <p:sldId id="286" r:id="rId14"/>
    <p:sldId id="287" r:id="rId15"/>
    <p:sldId id="289" r:id="rId16"/>
    <p:sldId id="290" r:id="rId17"/>
    <p:sldId id="291" r:id="rId18"/>
    <p:sldId id="292" r:id="rId19"/>
    <p:sldId id="293" r:id="rId20"/>
    <p:sldId id="294" r:id="rId21"/>
    <p:sldId id="296" r:id="rId22"/>
    <p:sldId id="297" r:id="rId23"/>
    <p:sldId id="298" r:id="rId24"/>
    <p:sldId id="299" r:id="rId25"/>
    <p:sldId id="301" r:id="rId26"/>
    <p:sldId id="302" r:id="rId27"/>
    <p:sldId id="303" r:id="rId28"/>
    <p:sldId id="305" r:id="rId29"/>
    <p:sldId id="304" r:id="rId30"/>
    <p:sldId id="306" r:id="rId31"/>
    <p:sldId id="307" r:id="rId32"/>
    <p:sldId id="308" r:id="rId33"/>
    <p:sldId id="309" r:id="rId34"/>
    <p:sldId id="310" r:id="rId35"/>
    <p:sldId id="311" r:id="rId3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A00"/>
    <a:srgbClr val="D88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288"/>
    <p:restoredTop sz="82880"/>
  </p:normalViewPr>
  <p:slideViewPr>
    <p:cSldViewPr snapToGrid="0">
      <p:cViewPr>
        <p:scale>
          <a:sx n="172" d="100"/>
          <a:sy n="172" d="100"/>
        </p:scale>
        <p:origin x="3320" y="4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CCD09A-058A-C54B-8839-AF06743A1D5A}" type="datetimeFigureOut">
              <a:rPr kumimoji="1" lang="ko-KR" altLang="en-US" smtClean="0"/>
              <a:t>2024. 5. 29.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8D3C5E-06BF-4547-A315-150B76FC98D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298022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dirty="0">
                <a:latin typeface="+mj-lt"/>
              </a:rPr>
              <a:t>DETR</a:t>
            </a:r>
            <a:r>
              <a:rPr kumimoji="1" lang="ko-KR" altLang="en-US" sz="1200" b="0" dirty="0">
                <a:latin typeface="+mj-lt"/>
              </a:rPr>
              <a:t>의 출력 개수는 </a:t>
            </a:r>
            <a:r>
              <a:rPr kumimoji="1" lang="en-US" altLang="ko-KR" sz="1200" b="0" dirty="0">
                <a:latin typeface="+mj-lt"/>
              </a:rPr>
              <a:t>N</a:t>
            </a:r>
            <a:r>
              <a:rPr kumimoji="1" lang="ko-KR" altLang="en-US" sz="1200" b="0" dirty="0">
                <a:latin typeface="+mj-lt"/>
              </a:rPr>
              <a:t>개로 고정</a:t>
            </a:r>
            <a:r>
              <a:rPr kumimoji="1" lang="en-US" altLang="ko-KR" sz="1200" b="0" dirty="0">
                <a:latin typeface="+mj-lt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dirty="0">
                <a:latin typeface="+mj-lt"/>
              </a:rPr>
              <a:t>N</a:t>
            </a:r>
            <a:r>
              <a:rPr kumimoji="1" lang="ko-KR" altLang="en-US" sz="1200" b="0" dirty="0">
                <a:latin typeface="+mj-lt"/>
              </a:rPr>
              <a:t>개는 한 </a:t>
            </a:r>
            <a:r>
              <a:rPr kumimoji="1" lang="en-US" altLang="ko-KR" sz="1200" b="0" dirty="0">
                <a:latin typeface="+mj-lt"/>
              </a:rPr>
              <a:t>image</a:t>
            </a:r>
            <a:r>
              <a:rPr kumimoji="1" lang="ko-KR" altLang="en-US" sz="1200" b="0" dirty="0">
                <a:latin typeface="+mj-lt"/>
              </a:rPr>
              <a:t>에서 가질 수 있는 최대 </a:t>
            </a:r>
            <a:r>
              <a:rPr kumimoji="1" lang="en-US" altLang="ko-KR" sz="1200" b="0" dirty="0">
                <a:latin typeface="+mj-lt"/>
              </a:rPr>
              <a:t>object</a:t>
            </a:r>
            <a:r>
              <a:rPr kumimoji="1" lang="ko-KR" altLang="en-US" sz="1200" b="0" dirty="0">
                <a:latin typeface="+mj-lt"/>
              </a:rPr>
              <a:t>수로 </a:t>
            </a:r>
            <a:r>
              <a:rPr kumimoji="1" lang="en-US" altLang="ko-KR" sz="1200" b="0" dirty="0">
                <a:latin typeface="+mj-lt"/>
              </a:rPr>
              <a:t>setting</a:t>
            </a:r>
            <a:r>
              <a:rPr kumimoji="1" lang="ko-KR" altLang="en-US" sz="1200" b="0" dirty="0">
                <a:latin typeface="+mj-lt"/>
              </a:rPr>
              <a:t>해야 함</a:t>
            </a:r>
            <a:endParaRPr kumimoji="1" lang="en-US" altLang="ko-KR" sz="1200" b="0" dirty="0">
              <a:latin typeface="+mj-lt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0" dirty="0">
                <a:latin typeface="+mj-lt"/>
              </a:rPr>
              <a:t>예를 들어</a:t>
            </a:r>
            <a:r>
              <a:rPr kumimoji="1" lang="en-US" altLang="ko-KR" sz="1200" b="0" dirty="0">
                <a:latin typeface="+mj-lt"/>
              </a:rPr>
              <a:t>, coco2017 dataset</a:t>
            </a:r>
            <a:r>
              <a:rPr kumimoji="1" lang="ko-KR" altLang="en-US" sz="1200" b="0" dirty="0">
                <a:latin typeface="+mj-lt"/>
              </a:rPr>
              <a:t>에서 한 </a:t>
            </a:r>
            <a:r>
              <a:rPr kumimoji="1" lang="en-US" altLang="ko-KR" sz="1200" b="0" dirty="0">
                <a:latin typeface="+mj-lt"/>
              </a:rPr>
              <a:t>image</a:t>
            </a:r>
            <a:r>
              <a:rPr kumimoji="1" lang="ko-KR" altLang="en-US" sz="1200" b="0" dirty="0">
                <a:latin typeface="+mj-lt"/>
              </a:rPr>
              <a:t>에서 가장 많은 </a:t>
            </a:r>
            <a:r>
              <a:rPr kumimoji="1" lang="en-US" altLang="ko-KR" sz="1200" b="0" dirty="0">
                <a:latin typeface="+mj-lt"/>
              </a:rPr>
              <a:t>object</a:t>
            </a:r>
            <a:r>
              <a:rPr kumimoji="1" lang="ko-KR" altLang="en-US" sz="1200" b="0" dirty="0">
                <a:latin typeface="+mj-lt"/>
              </a:rPr>
              <a:t>수가 </a:t>
            </a:r>
            <a:r>
              <a:rPr kumimoji="1" lang="en-US" altLang="ko-KR" sz="1200" b="0" dirty="0">
                <a:latin typeface="+mj-lt"/>
              </a:rPr>
              <a:t>20</a:t>
            </a:r>
            <a:r>
              <a:rPr kumimoji="1" lang="ko-KR" altLang="en-US" sz="1200" b="0" dirty="0">
                <a:latin typeface="+mj-lt"/>
              </a:rPr>
              <a:t>개라면</a:t>
            </a:r>
            <a:r>
              <a:rPr kumimoji="1" lang="en-US" altLang="ko-KR" sz="1200" b="0" dirty="0">
                <a:latin typeface="+mj-lt"/>
              </a:rPr>
              <a:t>, N</a:t>
            </a:r>
            <a:r>
              <a:rPr kumimoji="1" lang="ko-KR" altLang="en-US" sz="1200" b="0" dirty="0">
                <a:latin typeface="+mj-lt"/>
              </a:rPr>
              <a:t>은 </a:t>
            </a:r>
            <a:r>
              <a:rPr kumimoji="1" lang="en-US" altLang="ko-KR" sz="1200" b="0" dirty="0">
                <a:latin typeface="+mj-lt"/>
              </a:rPr>
              <a:t>20</a:t>
            </a:r>
            <a:r>
              <a:rPr kumimoji="1" lang="ko-KR" altLang="en-US" sz="1200" b="0" dirty="0">
                <a:latin typeface="+mj-lt"/>
              </a:rPr>
              <a:t> 이상의 숫자로 </a:t>
            </a:r>
            <a:r>
              <a:rPr kumimoji="1" lang="en-US" altLang="ko-KR" sz="1200" b="0" dirty="0">
                <a:latin typeface="+mj-lt"/>
              </a:rPr>
              <a:t>setting.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200" b="0" dirty="0">
              <a:latin typeface="+mj-lt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200" b="0" dirty="0">
              <a:latin typeface="+mj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8D3C5E-06BF-4547-A315-150B76FC98D2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101695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dirty="0">
                <a:latin typeface="+mj-lt"/>
              </a:rPr>
              <a:t>Deformable convolution</a:t>
            </a:r>
            <a:r>
              <a:rPr kumimoji="1" lang="ko-KR" altLang="en-US" sz="1200" b="0" dirty="0">
                <a:latin typeface="+mj-lt"/>
              </a:rPr>
              <a:t>을 </a:t>
            </a:r>
            <a:r>
              <a:rPr kumimoji="1" lang="en-US" altLang="ko-KR" sz="1200" b="0" dirty="0">
                <a:latin typeface="+mj-lt"/>
              </a:rPr>
              <a:t>attention mechanism</a:t>
            </a:r>
            <a:r>
              <a:rPr kumimoji="1" lang="ko-KR" altLang="en-US" sz="1200" b="0" dirty="0" err="1">
                <a:latin typeface="+mj-lt"/>
              </a:rPr>
              <a:t>에</a:t>
            </a:r>
            <a:r>
              <a:rPr kumimoji="1" lang="ko-KR" altLang="en-US" sz="1200" b="0" dirty="0">
                <a:latin typeface="+mj-lt"/>
              </a:rPr>
              <a:t> 적용하여 </a:t>
            </a:r>
            <a:r>
              <a:rPr kumimoji="1" lang="en-US" altLang="ko-KR" sz="1200" b="0" dirty="0">
                <a:latin typeface="+mj-lt"/>
              </a:rPr>
              <a:t>deformable attention module</a:t>
            </a:r>
            <a:r>
              <a:rPr kumimoji="1" lang="ko-KR" altLang="en-US" sz="1200" b="0" dirty="0">
                <a:latin typeface="+mj-lt"/>
              </a:rPr>
              <a:t>을 제안함</a:t>
            </a:r>
            <a:r>
              <a:rPr kumimoji="1" lang="en-US" altLang="ko-KR" sz="1200" b="0" dirty="0">
                <a:latin typeface="+mj-lt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200" b="0" dirty="0">
              <a:latin typeface="+mj-lt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dirty="0">
                <a:latin typeface="+mj-lt"/>
              </a:rPr>
              <a:t>Deformable attention module</a:t>
            </a:r>
            <a:r>
              <a:rPr kumimoji="1" lang="ko-KR" altLang="en-US" sz="1200" b="0" dirty="0">
                <a:latin typeface="+mj-lt"/>
              </a:rPr>
              <a:t>은 </a:t>
            </a:r>
            <a:r>
              <a:rPr kumimoji="1" lang="en-US" altLang="ko-KR" sz="1200" b="0" dirty="0">
                <a:latin typeface="+mj-lt"/>
              </a:rPr>
              <a:t>Deformable DETR</a:t>
            </a:r>
            <a:r>
              <a:rPr kumimoji="1" lang="ko-KR" altLang="en-US" sz="1200" b="0" dirty="0">
                <a:latin typeface="+mj-lt"/>
              </a:rPr>
              <a:t>의 </a:t>
            </a:r>
            <a:r>
              <a:rPr kumimoji="1" lang="en-US" altLang="ko-KR" sz="1200" b="0" dirty="0">
                <a:latin typeface="+mj-lt"/>
              </a:rPr>
              <a:t>encoder</a:t>
            </a:r>
            <a:r>
              <a:rPr kumimoji="1" lang="ko-KR" altLang="en-US" sz="1200" b="0" dirty="0" err="1">
                <a:latin typeface="+mj-lt"/>
              </a:rPr>
              <a:t>를</a:t>
            </a:r>
            <a:r>
              <a:rPr kumimoji="1" lang="ko-KR" altLang="en-US" sz="1200" b="0" dirty="0">
                <a:latin typeface="+mj-lt"/>
              </a:rPr>
              <a:t> 구성하는 하나의 </a:t>
            </a:r>
            <a:r>
              <a:rPr kumimoji="1" lang="en-US" altLang="ko-KR" sz="1200" b="0" dirty="0">
                <a:latin typeface="+mj-lt"/>
              </a:rPr>
              <a:t>layer</a:t>
            </a:r>
            <a:r>
              <a:rPr kumimoji="1" lang="ko-KR" altLang="en-US" sz="1200" b="0" dirty="0">
                <a:latin typeface="+mj-lt"/>
              </a:rPr>
              <a:t>가 됨</a:t>
            </a:r>
            <a:r>
              <a:rPr kumimoji="1" lang="en-US" altLang="ko-KR" sz="1200" b="0" dirty="0">
                <a:latin typeface="+mj-lt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8D3C5E-06BF-4547-A315-150B76FC98D2}" type="slidenum">
              <a:rPr kumimoji="1" lang="ko-KR" altLang="en-US" smtClean="0"/>
              <a:t>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775545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200" b="0" dirty="0">
              <a:latin typeface="+mj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8D3C5E-06BF-4547-A315-150B76FC98D2}" type="slidenum">
              <a:rPr kumimoji="1" lang="ko-KR" altLang="en-US" smtClean="0"/>
              <a:t>15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447506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dirty="0">
                <a:latin typeface="+mj-lt"/>
              </a:rPr>
              <a:t>Notation (M, L, K)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200" b="0" dirty="0">
              <a:latin typeface="+mj-lt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dirty="0">
                <a:latin typeface="+mj-lt"/>
              </a:rPr>
              <a:t>Query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dirty="0">
                <a:latin typeface="+mj-lt"/>
              </a:rPr>
              <a:t>Reference Point (feature map</a:t>
            </a:r>
            <a:r>
              <a:rPr kumimoji="1" lang="ko-KR" altLang="en-US" sz="1200" b="0" dirty="0">
                <a:latin typeface="+mj-lt"/>
              </a:rPr>
              <a:t>의 각 </a:t>
            </a:r>
            <a:r>
              <a:rPr kumimoji="1" lang="en-US" altLang="ko-KR" sz="1200" b="0" dirty="0">
                <a:latin typeface="+mj-lt"/>
              </a:rPr>
              <a:t>level</a:t>
            </a:r>
            <a:r>
              <a:rPr kumimoji="1" lang="ko-KR" altLang="en-US" sz="1200" b="0" dirty="0" err="1">
                <a:latin typeface="+mj-lt"/>
              </a:rPr>
              <a:t>에</a:t>
            </a:r>
            <a:r>
              <a:rPr kumimoji="1" lang="ko-KR" altLang="en-US" sz="1200" b="0" dirty="0">
                <a:latin typeface="+mj-lt"/>
              </a:rPr>
              <a:t> 대해서 균일하게 만들어짐</a:t>
            </a:r>
            <a:r>
              <a:rPr kumimoji="1" lang="en-US" altLang="ko-KR" sz="1200" b="0" dirty="0">
                <a:latin typeface="+mj-lt"/>
              </a:rPr>
              <a:t>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dirty="0">
                <a:latin typeface="+mj-lt"/>
              </a:rPr>
              <a:t>Input Feature Map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dirty="0">
                <a:latin typeface="+mj-lt"/>
              </a:rPr>
              <a:t>Values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8D3C5E-06BF-4547-A315-150B76FC98D2}" type="slidenum">
              <a:rPr kumimoji="1" lang="ko-KR" altLang="en-US" smtClean="0"/>
              <a:t>16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825372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200" b="0" dirty="0">
              <a:latin typeface="+mj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8D3C5E-06BF-4547-A315-150B76FC98D2}" type="slidenum">
              <a:rPr kumimoji="1" lang="ko-KR" altLang="en-US" smtClean="0"/>
              <a:t>17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873195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200" b="0" dirty="0">
              <a:latin typeface="+mj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8D3C5E-06BF-4547-A315-150B76FC98D2}" type="slidenum">
              <a:rPr kumimoji="1" lang="ko-KR" altLang="en-US" smtClean="0"/>
              <a:t>18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303246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dirty="0">
                <a:latin typeface="+mj-lt"/>
              </a:rPr>
              <a:t>Redundant</a:t>
            </a:r>
            <a:r>
              <a:rPr kumimoji="1" lang="ko-KR" altLang="en-US" sz="1200" b="0" dirty="0" err="1">
                <a:latin typeface="+mj-lt"/>
              </a:rPr>
              <a:t>를</a:t>
            </a:r>
            <a:r>
              <a:rPr kumimoji="1" lang="ko-KR" altLang="en-US" sz="1200" b="0" dirty="0">
                <a:latin typeface="+mj-lt"/>
              </a:rPr>
              <a:t> 만들기 때문에</a:t>
            </a:r>
            <a:r>
              <a:rPr kumimoji="1" lang="en-US" altLang="ko-KR" sz="1200" b="0" dirty="0">
                <a:latin typeface="+mj-lt"/>
              </a:rPr>
              <a:t> encoder input feature map</a:t>
            </a:r>
            <a:r>
              <a:rPr kumimoji="1" lang="ko-KR" altLang="en-US" sz="1200" b="0" dirty="0" err="1">
                <a:latin typeface="+mj-lt"/>
              </a:rPr>
              <a:t>으로</a:t>
            </a:r>
            <a:r>
              <a:rPr kumimoji="1" lang="ko-KR" altLang="en-US" sz="1200" b="0" dirty="0">
                <a:latin typeface="+mj-lt"/>
              </a:rPr>
              <a:t> </a:t>
            </a:r>
            <a:r>
              <a:rPr kumimoji="1" lang="en-US" altLang="ko-KR" sz="1200" b="0" dirty="0" err="1">
                <a:latin typeface="+mj-lt"/>
              </a:rPr>
              <a:t>concat</a:t>
            </a:r>
            <a:r>
              <a:rPr kumimoji="1" lang="ko-KR" altLang="en-US" sz="1200" b="0" dirty="0">
                <a:latin typeface="+mj-lt"/>
              </a:rPr>
              <a:t>된 </a:t>
            </a:r>
            <a:r>
              <a:rPr kumimoji="1" lang="en-US" altLang="ko-KR" sz="1200" b="0" dirty="0">
                <a:latin typeface="+mj-lt"/>
              </a:rPr>
              <a:t>multi-scale</a:t>
            </a:r>
            <a:r>
              <a:rPr kumimoji="1" lang="ko-KR" altLang="en-US" sz="1200" b="0" dirty="0">
                <a:latin typeface="+mj-lt"/>
              </a:rPr>
              <a:t>을 사용하지 않더라도</a:t>
            </a:r>
            <a:r>
              <a:rPr kumimoji="1" lang="en-US" altLang="ko-KR" sz="1200" b="0" dirty="0">
                <a:latin typeface="+mj-lt"/>
              </a:rPr>
              <a:t>, high-level features</a:t>
            </a:r>
            <a:r>
              <a:rPr kumimoji="1" lang="ko-KR" altLang="en-US" sz="1200" b="0" dirty="0">
                <a:latin typeface="+mj-lt"/>
              </a:rPr>
              <a:t>인 </a:t>
            </a:r>
            <a:r>
              <a:rPr kumimoji="1" lang="en-US" altLang="ko-KR" sz="1200" b="0" dirty="0">
                <a:latin typeface="+mj-lt"/>
              </a:rPr>
              <a:t>S5 feature</a:t>
            </a:r>
            <a:r>
              <a:rPr kumimoji="1" lang="ko-KR" altLang="en-US" sz="1200" b="0" dirty="0">
                <a:latin typeface="+mj-lt"/>
              </a:rPr>
              <a:t>만 사용해도 될 것이다</a:t>
            </a:r>
            <a:r>
              <a:rPr kumimoji="1" lang="en-US" altLang="ko-KR" sz="1200" b="0" dirty="0">
                <a:latin typeface="+mj-lt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200" b="0" dirty="0">
              <a:latin typeface="+mj-lt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0" dirty="0">
                <a:latin typeface="+mj-lt"/>
              </a:rPr>
              <a:t>이는 </a:t>
            </a:r>
            <a:r>
              <a:rPr kumimoji="1" lang="en-US" altLang="ko-KR" sz="1200" b="0" dirty="0">
                <a:latin typeface="+mj-lt"/>
              </a:rPr>
              <a:t>RT DETR</a:t>
            </a:r>
            <a:r>
              <a:rPr kumimoji="1" lang="ko-KR" altLang="en-US" sz="1200" b="0" dirty="0">
                <a:latin typeface="+mj-lt"/>
              </a:rPr>
              <a:t>에서 실험적으로 보임</a:t>
            </a:r>
            <a:endParaRPr kumimoji="1" lang="en-US" altLang="ko-KR" sz="1200" b="0" dirty="0">
              <a:latin typeface="+mj-lt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200" b="0" dirty="0">
              <a:latin typeface="+mj-lt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dirty="0">
                <a:latin typeface="+mj-lt"/>
              </a:rPr>
              <a:t>(feature interaction</a:t>
            </a:r>
            <a:r>
              <a:rPr kumimoji="1" lang="ko-KR" altLang="en-US" sz="1200" b="0" dirty="0">
                <a:latin typeface="+mj-lt"/>
              </a:rPr>
              <a:t>이란 해당 </a:t>
            </a:r>
            <a:r>
              <a:rPr kumimoji="1" lang="en-US" altLang="ko-KR" sz="1200" b="0" dirty="0">
                <a:latin typeface="+mj-lt"/>
              </a:rPr>
              <a:t>feature</a:t>
            </a:r>
            <a:r>
              <a:rPr kumimoji="1" lang="ko-KR" altLang="en-US" sz="1200" b="0" dirty="0" err="1">
                <a:latin typeface="+mj-lt"/>
              </a:rPr>
              <a:t>를</a:t>
            </a:r>
            <a:r>
              <a:rPr kumimoji="1" lang="ko-KR" altLang="en-US" sz="1200" b="0" dirty="0">
                <a:latin typeface="+mj-lt"/>
              </a:rPr>
              <a:t> </a:t>
            </a:r>
            <a:r>
              <a:rPr kumimoji="1" lang="en-US" altLang="ko-KR" sz="1200" b="0" dirty="0">
                <a:latin typeface="+mj-lt"/>
              </a:rPr>
              <a:t>encoder</a:t>
            </a:r>
            <a:r>
              <a:rPr kumimoji="1" lang="ko-KR" altLang="en-US" sz="1200" b="0" dirty="0">
                <a:latin typeface="+mj-lt"/>
              </a:rPr>
              <a:t> </a:t>
            </a:r>
            <a:r>
              <a:rPr kumimoji="1" lang="en-US" altLang="ko-KR" sz="1200" b="0" dirty="0">
                <a:latin typeface="+mj-lt"/>
              </a:rPr>
              <a:t>input</a:t>
            </a:r>
            <a:r>
              <a:rPr kumimoji="1" lang="ko-KR" altLang="en-US" sz="1200" b="0" dirty="0" err="1">
                <a:latin typeface="+mj-lt"/>
              </a:rPr>
              <a:t>에</a:t>
            </a:r>
            <a:r>
              <a:rPr kumimoji="1" lang="ko-KR" altLang="en-US" sz="1200" b="0" dirty="0">
                <a:latin typeface="+mj-lt"/>
              </a:rPr>
              <a:t> 들어가서 계산된다는 의미</a:t>
            </a:r>
            <a:r>
              <a:rPr kumimoji="1" lang="en-US" altLang="ko-KR" sz="1200" b="0" dirty="0">
                <a:latin typeface="+mj-lt"/>
              </a:rPr>
              <a:t>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8D3C5E-06BF-4547-A315-150B76FC98D2}" type="slidenum">
              <a:rPr kumimoji="1" lang="ko-KR" altLang="en-US" smtClean="0"/>
              <a:t>19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761786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dirty="0">
                <a:latin typeface="+mj-lt"/>
              </a:rPr>
              <a:t>S5</a:t>
            </a:r>
            <a:r>
              <a:rPr kumimoji="1" lang="ko-KR" altLang="en-US" sz="1200" b="0" dirty="0">
                <a:latin typeface="+mj-lt"/>
              </a:rPr>
              <a:t>만 </a:t>
            </a:r>
            <a:r>
              <a:rPr kumimoji="1" lang="en-US" altLang="ko-KR" sz="1200" b="0" dirty="0">
                <a:latin typeface="+mj-lt"/>
              </a:rPr>
              <a:t>encoder input</a:t>
            </a:r>
            <a:r>
              <a:rPr kumimoji="1" lang="ko-KR" altLang="en-US" sz="1200" b="0" dirty="0" err="1">
                <a:latin typeface="+mj-lt"/>
              </a:rPr>
              <a:t>으로</a:t>
            </a:r>
            <a:r>
              <a:rPr kumimoji="1" lang="ko-KR" altLang="en-US" sz="1200" b="0" dirty="0">
                <a:latin typeface="+mj-lt"/>
              </a:rPr>
              <a:t> 사용해도 되는 이유를 실험적으로 증명</a:t>
            </a:r>
            <a:endParaRPr kumimoji="1" lang="en-US" altLang="ko-KR" sz="1200" b="0" dirty="0">
              <a:latin typeface="+mj-lt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200" b="0" dirty="0">
              <a:latin typeface="+mj-lt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dirty="0">
                <a:latin typeface="+mj-lt"/>
              </a:rPr>
              <a:t>Variants E</a:t>
            </a:r>
            <a:r>
              <a:rPr kumimoji="1" lang="ko-KR" altLang="en-US" sz="1200" b="0" dirty="0">
                <a:latin typeface="+mj-lt"/>
              </a:rPr>
              <a:t>는 </a:t>
            </a:r>
            <a:r>
              <a:rPr kumimoji="1" lang="en-US" altLang="ko-KR" sz="1200" b="0" dirty="0">
                <a:latin typeface="+mj-lt"/>
              </a:rPr>
              <a:t>RT-DETR</a:t>
            </a:r>
            <a:r>
              <a:rPr kumimoji="1" lang="ko-KR" altLang="en-US" sz="1200" b="0" dirty="0">
                <a:latin typeface="+mj-lt"/>
              </a:rPr>
              <a:t>에서 개발한 방법으로</a:t>
            </a:r>
            <a:r>
              <a:rPr kumimoji="1" lang="en-US" altLang="ko-KR" sz="1200" b="0" dirty="0">
                <a:latin typeface="+mj-lt"/>
              </a:rPr>
              <a:t>, S5 feature</a:t>
            </a:r>
            <a:r>
              <a:rPr kumimoji="1" lang="ko-KR" altLang="en-US" sz="1200" b="0" dirty="0">
                <a:latin typeface="+mj-lt"/>
              </a:rPr>
              <a:t>만을 </a:t>
            </a:r>
            <a:r>
              <a:rPr kumimoji="1" lang="en-US" altLang="ko-KR" sz="1200" b="0" dirty="0">
                <a:latin typeface="+mj-lt"/>
              </a:rPr>
              <a:t>encoder</a:t>
            </a:r>
            <a:r>
              <a:rPr kumimoji="1" lang="ko-KR" altLang="en-US" sz="1200" b="0" dirty="0">
                <a:latin typeface="+mj-lt"/>
              </a:rPr>
              <a:t>의 </a:t>
            </a:r>
            <a:r>
              <a:rPr kumimoji="1" lang="en-US" altLang="ko-KR" sz="1200" b="0" dirty="0">
                <a:latin typeface="+mj-lt"/>
              </a:rPr>
              <a:t>input feature map</a:t>
            </a:r>
            <a:r>
              <a:rPr kumimoji="1" lang="ko-KR" altLang="en-US" sz="1200" b="0" dirty="0" err="1">
                <a:latin typeface="+mj-lt"/>
              </a:rPr>
              <a:t>으로</a:t>
            </a:r>
            <a:r>
              <a:rPr kumimoji="1" lang="ko-KR" altLang="en-US" sz="1200" b="0" dirty="0">
                <a:latin typeface="+mj-lt"/>
              </a:rPr>
              <a:t> 사용하고</a:t>
            </a:r>
            <a:endParaRPr kumimoji="1" lang="en-US" altLang="ko-KR" sz="1200" b="0" dirty="0">
              <a:latin typeface="+mj-lt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0" dirty="0">
                <a:latin typeface="+mj-lt"/>
              </a:rPr>
              <a:t>나머지 </a:t>
            </a:r>
            <a:r>
              <a:rPr kumimoji="1" lang="en-US" altLang="ko-KR" sz="1200" b="0" dirty="0">
                <a:latin typeface="+mj-lt"/>
              </a:rPr>
              <a:t>low-level </a:t>
            </a:r>
            <a:r>
              <a:rPr kumimoji="1" lang="en-US" altLang="ko-KR" sz="1200" b="0" dirty="0" err="1">
                <a:latin typeface="+mj-lt"/>
              </a:rPr>
              <a:t>featuer</a:t>
            </a:r>
            <a:r>
              <a:rPr kumimoji="1" lang="ko-KR" altLang="en-US" sz="1200" b="0" dirty="0">
                <a:latin typeface="+mj-lt"/>
              </a:rPr>
              <a:t>들을 </a:t>
            </a:r>
            <a:r>
              <a:rPr kumimoji="1" lang="en-US" altLang="ko-KR" sz="1200" b="0" dirty="0">
                <a:latin typeface="+mj-lt"/>
              </a:rPr>
              <a:t>cross-scale fusion</a:t>
            </a:r>
            <a:r>
              <a:rPr kumimoji="1" lang="ko-KR" altLang="en-US" sz="1200" b="0" dirty="0">
                <a:latin typeface="+mj-lt"/>
              </a:rPr>
              <a:t>해서</a:t>
            </a:r>
            <a:endParaRPr kumimoji="1" lang="en-US" altLang="ko-KR" sz="1200" b="0" dirty="0">
              <a:latin typeface="+mj-lt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dirty="0">
                <a:latin typeface="+mj-lt"/>
              </a:rPr>
              <a:t>Efficient hybrid encoder</a:t>
            </a:r>
            <a:r>
              <a:rPr kumimoji="1" lang="ko-KR" altLang="en-US" sz="1200" b="0" dirty="0" err="1">
                <a:latin typeface="+mj-lt"/>
              </a:rPr>
              <a:t>를</a:t>
            </a:r>
            <a:r>
              <a:rPr kumimoji="1" lang="ko-KR" altLang="en-US" sz="1200" b="0" dirty="0">
                <a:latin typeface="+mj-lt"/>
              </a:rPr>
              <a:t> 만들어서 사용함</a:t>
            </a:r>
            <a:r>
              <a:rPr kumimoji="1" lang="en-US" altLang="ko-KR" sz="1200" b="0" dirty="0">
                <a:latin typeface="+mj-lt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dirty="0">
                <a:latin typeface="+mj-lt"/>
              </a:rPr>
              <a:t>(</a:t>
            </a:r>
            <a:r>
              <a:rPr kumimoji="1" lang="ko-KR" altLang="en-US" sz="1200" b="0" dirty="0" err="1">
                <a:latin typeface="+mj-lt"/>
              </a:rPr>
              <a:t>뒷</a:t>
            </a:r>
            <a:r>
              <a:rPr kumimoji="1" lang="ko-KR" altLang="en-US" sz="1200" b="0" dirty="0">
                <a:latin typeface="+mj-lt"/>
              </a:rPr>
              <a:t> 슬라이드에서 설명</a:t>
            </a:r>
            <a:r>
              <a:rPr kumimoji="1" lang="en-US" altLang="ko-KR" sz="1200" b="0" dirty="0">
                <a:latin typeface="+mj-lt"/>
              </a:rPr>
              <a:t>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8D3C5E-06BF-4547-A315-150B76FC98D2}" type="slidenum">
              <a:rPr kumimoji="1" lang="ko-KR" altLang="en-US" smtClean="0"/>
              <a:t>20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7306989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200" b="0" dirty="0">
              <a:latin typeface="+mj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8D3C5E-06BF-4547-A315-150B76FC98D2}" type="slidenum">
              <a:rPr kumimoji="1" lang="ko-KR" altLang="en-US" smtClean="0"/>
              <a:t>21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455405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200" b="0" dirty="0">
              <a:latin typeface="+mj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8D3C5E-06BF-4547-A315-150B76FC98D2}" type="slidenum">
              <a:rPr kumimoji="1" lang="ko-KR" altLang="en-US" smtClean="0"/>
              <a:t>22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321486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200" b="0" dirty="0">
              <a:latin typeface="+mj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8D3C5E-06BF-4547-A315-150B76FC98D2}" type="slidenum">
              <a:rPr kumimoji="1" lang="ko-KR" altLang="en-US" smtClean="0"/>
              <a:t>23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74245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200" b="0" dirty="0">
              <a:latin typeface="+mj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8D3C5E-06BF-4547-A315-150B76FC98D2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8864285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0" dirty="0">
                <a:latin typeface="+mj-lt"/>
              </a:rPr>
              <a:t>왼쪽 그림은 </a:t>
            </a:r>
            <a:r>
              <a:rPr kumimoji="1" lang="en-US" altLang="ko-KR" sz="1200" b="0" dirty="0">
                <a:latin typeface="+mj-lt"/>
              </a:rPr>
              <a:t>RT DETR</a:t>
            </a:r>
            <a:r>
              <a:rPr kumimoji="1" lang="ko-KR" altLang="en-US" sz="1200" b="0" dirty="0">
                <a:latin typeface="+mj-lt"/>
              </a:rPr>
              <a:t>의 </a:t>
            </a:r>
            <a:r>
              <a:rPr kumimoji="1" lang="en-US" altLang="ko-KR" sz="1200" b="0" dirty="0">
                <a:latin typeface="+mj-lt"/>
              </a:rPr>
              <a:t>encoder output feature map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0" dirty="0">
                <a:latin typeface="+mj-lt"/>
              </a:rPr>
              <a:t>오른쪽 그림은 </a:t>
            </a:r>
            <a:endParaRPr kumimoji="1" lang="en-US" altLang="ko-KR" sz="1200" b="0" dirty="0">
              <a:latin typeface="+mj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8D3C5E-06BF-4547-A315-150B76FC98D2}" type="slidenum">
              <a:rPr kumimoji="1" lang="ko-KR" altLang="en-US" smtClean="0"/>
              <a:t>24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8815979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200" b="0" dirty="0">
              <a:latin typeface="+mj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8D3C5E-06BF-4547-A315-150B76FC98D2}" type="slidenum">
              <a:rPr kumimoji="1" lang="ko-KR" altLang="en-US" smtClean="0"/>
              <a:t>25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7423009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200" b="0" dirty="0">
              <a:latin typeface="+mj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8D3C5E-06BF-4547-A315-150B76FC98D2}" type="slidenum">
              <a:rPr kumimoji="1" lang="ko-KR" altLang="en-US" smtClean="0"/>
              <a:t>26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0106635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200" b="0" dirty="0">
              <a:latin typeface="+mj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8D3C5E-06BF-4547-A315-150B76FC98D2}" type="slidenum">
              <a:rPr kumimoji="1" lang="ko-KR" altLang="en-US" smtClean="0"/>
              <a:t>27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2736677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200" b="0" dirty="0">
              <a:latin typeface="+mj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8D3C5E-06BF-4547-A315-150B76FC98D2}" type="slidenum">
              <a:rPr kumimoji="1" lang="ko-KR" altLang="en-US" smtClean="0"/>
              <a:t>28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262584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200" b="0" dirty="0">
              <a:latin typeface="+mj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8D3C5E-06BF-4547-A315-150B76FC98D2}" type="slidenum">
              <a:rPr kumimoji="1" lang="ko-KR" altLang="en-US" smtClean="0"/>
              <a:t>29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333672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200" b="0" dirty="0">
              <a:latin typeface="+mj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8D3C5E-06BF-4547-A315-150B76FC98D2}" type="slidenum">
              <a:rPr kumimoji="1" lang="ko-KR" altLang="en-US" smtClean="0"/>
              <a:t>30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5471812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200" b="0" dirty="0">
              <a:latin typeface="+mj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8D3C5E-06BF-4547-A315-150B76FC98D2}" type="slidenum">
              <a:rPr kumimoji="1" lang="ko-KR" altLang="en-US" smtClean="0"/>
              <a:t>31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5077067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200" b="0" dirty="0">
              <a:latin typeface="+mj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8D3C5E-06BF-4547-A315-150B76FC98D2}" type="slidenum">
              <a:rPr kumimoji="1" lang="ko-KR" altLang="en-US" smtClean="0"/>
              <a:t>32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8932209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200" b="0" dirty="0">
              <a:latin typeface="+mj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8D3C5E-06BF-4547-A315-150B76FC98D2}" type="slidenum">
              <a:rPr kumimoji="1" lang="ko-KR" altLang="en-US" smtClean="0"/>
              <a:t>33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351514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슬라이드 노트 개체 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1200" b="0" dirty="0">
                    <a:latin typeface="+mj-lt"/>
                  </a:rPr>
                  <a:t>Hungarian algorithm</a:t>
                </a:r>
                <a:r>
                  <a:rPr kumimoji="1" lang="ko-KR" altLang="en-US" sz="1200" b="0" dirty="0" err="1">
                    <a:latin typeface="+mj-lt"/>
                  </a:rPr>
                  <a:t>으로</a:t>
                </a:r>
                <a:r>
                  <a:rPr kumimoji="1" lang="ko-KR" altLang="en-US" sz="1200" b="0" dirty="0">
                    <a:latin typeface="+mj-lt"/>
                  </a:rPr>
                  <a:t> </a:t>
                </a:r>
                <a:r>
                  <a:rPr kumimoji="1" lang="en-US" altLang="ko-KR" sz="1200" b="0" dirty="0">
                    <a:latin typeface="+mj-lt"/>
                  </a:rPr>
                  <a:t>matching cost</a:t>
                </a:r>
                <a:r>
                  <a:rPr kumimoji="1" lang="ko-KR" altLang="en-US" sz="1200" b="0" dirty="0" err="1">
                    <a:latin typeface="+mj-lt"/>
                  </a:rPr>
                  <a:t>를</a:t>
                </a:r>
                <a:r>
                  <a:rPr kumimoji="1" lang="ko-KR" altLang="en-US" sz="1200" b="0" dirty="0">
                    <a:latin typeface="+mj-lt"/>
                  </a:rPr>
                  <a:t> 최소로 하는 </a:t>
                </a:r>
                <a:r>
                  <a:rPr kumimoji="1" lang="en-US" altLang="ko-KR" sz="1200" b="0" dirty="0">
                    <a:latin typeface="+mj-lt"/>
                  </a:rPr>
                  <a:t>optimal bipartite matching</a:t>
                </a:r>
                <a:r>
                  <a:rPr kumimoji="1" lang="ko-KR" altLang="en-US" sz="1200" b="0" dirty="0">
                    <a:latin typeface="+mj-lt"/>
                  </a:rPr>
                  <a:t>인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1" lang="en-US" altLang="ko-KR" sz="12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1" lang="en-US" altLang="ko-KR" sz="120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</m:acc>
                  </m:oMath>
                </a14:m>
                <a:r>
                  <a:rPr kumimoji="1" lang="ko-KR" altLang="en-US" sz="1200" b="0" dirty="0">
                    <a:latin typeface="+mj-lt"/>
                  </a:rPr>
                  <a:t>을  찾을 수 있음</a:t>
                </a:r>
                <a:r>
                  <a:rPr kumimoji="1" lang="en-US" altLang="ko-KR" sz="1200" b="0" dirty="0">
                    <a:latin typeface="+mj-lt"/>
                  </a:rPr>
                  <a:t>.</a:t>
                </a:r>
              </a:p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ko-KR" sz="1200" b="0" dirty="0">
                  <a:latin typeface="+mj-lt"/>
                </a:endParaRPr>
              </a:p>
            </p:txBody>
          </p:sp>
        </mc:Choice>
        <mc:Fallback>
          <p:sp>
            <p:nvSpPr>
              <p:cNvPr id="3" name="슬라이드 노트 개체 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1200" b="0" dirty="0">
                    <a:latin typeface="+mj-lt"/>
                  </a:rPr>
                  <a:t>Hungarian algorithm</a:t>
                </a:r>
                <a:r>
                  <a:rPr kumimoji="1" lang="ko-KR" altLang="en-US" sz="1200" b="0" dirty="0" err="1">
                    <a:latin typeface="+mj-lt"/>
                  </a:rPr>
                  <a:t>으로</a:t>
                </a:r>
                <a:r>
                  <a:rPr kumimoji="1" lang="ko-KR" altLang="en-US" sz="1200" b="0" dirty="0">
                    <a:latin typeface="+mj-lt"/>
                  </a:rPr>
                  <a:t> </a:t>
                </a:r>
                <a:r>
                  <a:rPr kumimoji="1" lang="en-US" altLang="ko-KR" sz="1200" b="0" dirty="0">
                    <a:latin typeface="+mj-lt"/>
                  </a:rPr>
                  <a:t>matching cost</a:t>
                </a:r>
                <a:r>
                  <a:rPr kumimoji="1" lang="ko-KR" altLang="en-US" sz="1200" b="0" dirty="0" err="1">
                    <a:latin typeface="+mj-lt"/>
                  </a:rPr>
                  <a:t>를</a:t>
                </a:r>
                <a:r>
                  <a:rPr kumimoji="1" lang="ko-KR" altLang="en-US" sz="1200" b="0" dirty="0">
                    <a:latin typeface="+mj-lt"/>
                  </a:rPr>
                  <a:t> 최소로 하는 </a:t>
                </a:r>
                <a:r>
                  <a:rPr kumimoji="1" lang="en-US" altLang="ko-KR" sz="1200" b="0" dirty="0">
                    <a:latin typeface="+mj-lt"/>
                  </a:rPr>
                  <a:t>optimal bipartite matching</a:t>
                </a:r>
                <a:r>
                  <a:rPr kumimoji="1" lang="ko-KR" altLang="en-US" sz="1200" b="0" dirty="0">
                    <a:latin typeface="+mj-lt"/>
                  </a:rPr>
                  <a:t>인 </a:t>
                </a:r>
                <a:r>
                  <a:rPr kumimoji="1" lang="en-US" altLang="ko-KR" sz="1200" i="0">
                    <a:latin typeface="Cambria Math" panose="02040503050406030204" pitchFamily="18" charset="0"/>
                  </a:rPr>
                  <a:t>𝜎</a:t>
                </a:r>
                <a:r>
                  <a:rPr kumimoji="1" lang="en-US" altLang="ko-KR" sz="1200" b="0" i="0">
                    <a:latin typeface="Cambria Math" panose="02040503050406030204" pitchFamily="18" charset="0"/>
                  </a:rPr>
                  <a:t> ̂</a:t>
                </a:r>
                <a:r>
                  <a:rPr kumimoji="1" lang="ko-KR" altLang="en-US" sz="1200" b="0" dirty="0">
                    <a:latin typeface="+mj-lt"/>
                  </a:rPr>
                  <a:t>을  찾을 수 있음</a:t>
                </a:r>
                <a:r>
                  <a:rPr kumimoji="1" lang="en-US" altLang="ko-KR" sz="1200" b="0" dirty="0">
                    <a:latin typeface="+mj-lt"/>
                  </a:rPr>
                  <a:t>.</a:t>
                </a:r>
              </a:p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ko-KR" sz="1200" b="0" dirty="0">
                  <a:latin typeface="+mj-lt"/>
                </a:endParaRPr>
              </a:p>
            </p:txBody>
          </p:sp>
        </mc:Fallback>
      </mc:AlternateContent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8D3C5E-06BF-4547-A315-150B76FC98D2}" type="slidenum">
              <a:rPr kumimoji="1" lang="ko-KR" altLang="en-US" smtClean="0"/>
              <a:t>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8821334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200" b="0" dirty="0">
              <a:latin typeface="+mj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8D3C5E-06BF-4547-A315-150B76FC98D2}" type="slidenum">
              <a:rPr kumimoji="1" lang="ko-KR" altLang="en-US" smtClean="0"/>
              <a:t>34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5558704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200" b="0" dirty="0">
              <a:latin typeface="+mj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8D3C5E-06BF-4547-A315-150B76FC98D2}" type="slidenum">
              <a:rPr kumimoji="1" lang="ko-KR" altLang="en-US" smtClean="0"/>
              <a:t>35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666631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200" b="0" dirty="0">
              <a:latin typeface="+mj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8D3C5E-06BF-4547-A315-150B76FC98D2}" type="slidenum">
              <a:rPr kumimoji="1" lang="ko-KR" altLang="en-US" smtClean="0"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128698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200" b="0" dirty="0">
              <a:latin typeface="+mj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8D3C5E-06BF-4547-A315-150B76FC98D2}" type="slidenum">
              <a:rPr kumimoji="1" lang="ko-KR" altLang="en-US" smtClean="0"/>
              <a:t>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064447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200" b="0" dirty="0">
              <a:latin typeface="+mj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8D3C5E-06BF-4547-A315-150B76FC98D2}" type="slidenum">
              <a:rPr kumimoji="1" lang="ko-KR" altLang="en-US" smtClean="0"/>
              <a:t>10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316390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200" b="0" dirty="0">
              <a:latin typeface="+mj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8D3C5E-06BF-4547-A315-150B76FC98D2}" type="slidenum">
              <a:rPr kumimoji="1" lang="ko-KR" altLang="en-US" smtClean="0"/>
              <a:t>11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629693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dirty="0">
                <a:latin typeface="+mj-lt"/>
              </a:rPr>
              <a:t>1. Pixel </a:t>
            </a:r>
            <a:r>
              <a:rPr kumimoji="1" lang="ko-KR" altLang="en-US" sz="1200" b="0" dirty="0">
                <a:latin typeface="+mj-lt"/>
              </a:rPr>
              <a:t>간의 중요한 </a:t>
            </a:r>
            <a:r>
              <a:rPr kumimoji="1" lang="en-US" altLang="ko-KR" sz="1200" b="0" dirty="0">
                <a:latin typeface="+mj-lt"/>
              </a:rPr>
              <a:t>relation</a:t>
            </a:r>
            <a:r>
              <a:rPr kumimoji="1" lang="ko-KR" altLang="en-US" sz="1200" b="0" dirty="0" err="1">
                <a:latin typeface="+mj-lt"/>
              </a:rPr>
              <a:t>에만</a:t>
            </a:r>
            <a:r>
              <a:rPr kumimoji="1" lang="ko-KR" altLang="en-US" sz="1200" b="0" dirty="0">
                <a:latin typeface="+mj-lt"/>
              </a:rPr>
              <a:t> </a:t>
            </a:r>
            <a:r>
              <a:rPr kumimoji="1" lang="en-US" altLang="ko-KR" sz="1200" b="0" dirty="0">
                <a:latin typeface="+mj-lt"/>
              </a:rPr>
              <a:t>weight</a:t>
            </a:r>
            <a:r>
              <a:rPr kumimoji="1" lang="ko-KR" altLang="en-US" sz="1200" b="0" dirty="0">
                <a:latin typeface="+mj-lt"/>
              </a:rPr>
              <a:t>가 적용된다면</a:t>
            </a:r>
            <a:r>
              <a:rPr kumimoji="1" lang="en-US" altLang="ko-KR" sz="1200" b="0" dirty="0">
                <a:latin typeface="+mj-lt"/>
              </a:rPr>
              <a:t>, </a:t>
            </a:r>
            <a:r>
              <a:rPr kumimoji="1" lang="ko-KR" altLang="en-US" sz="1200" b="0" dirty="0">
                <a:latin typeface="+mj-lt"/>
              </a:rPr>
              <a:t>더 빠른 학습 수렴이 가능함 </a:t>
            </a:r>
            <a:r>
              <a:rPr kumimoji="1" lang="en-US" altLang="ko-KR" sz="1200" b="0" dirty="0">
                <a:latin typeface="+mj-lt"/>
              </a:rPr>
              <a:t>(</a:t>
            </a:r>
            <a:r>
              <a:rPr kumimoji="1" lang="ko-KR" altLang="en-US" sz="1200" b="0" dirty="0">
                <a:latin typeface="+mj-lt"/>
              </a:rPr>
              <a:t>뒤에 나오는 </a:t>
            </a:r>
            <a:r>
              <a:rPr kumimoji="1" lang="en-US" altLang="ko-KR" sz="1200" b="0" dirty="0">
                <a:latin typeface="+mj-lt"/>
              </a:rPr>
              <a:t>deformable </a:t>
            </a:r>
            <a:r>
              <a:rPr kumimoji="1" lang="en-US" altLang="ko-KR" sz="1200" b="0" dirty="0" err="1">
                <a:latin typeface="+mj-lt"/>
              </a:rPr>
              <a:t>detr</a:t>
            </a:r>
            <a:r>
              <a:rPr kumimoji="1" lang="en-US" altLang="ko-KR" sz="1200" b="0" dirty="0">
                <a:latin typeface="+mj-lt"/>
              </a:rPr>
              <a:t>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8D3C5E-06BF-4547-A315-150B76FC98D2}" type="slidenum">
              <a:rPr kumimoji="1" lang="ko-KR" altLang="en-US" smtClean="0"/>
              <a:t>12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709138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dirty="0">
                <a:latin typeface="+mj-lt"/>
              </a:rPr>
              <a:t>“DETR</a:t>
            </a:r>
            <a:r>
              <a:rPr kumimoji="1" lang="ko-KR" altLang="en-US" sz="1200" b="0" dirty="0">
                <a:latin typeface="+mj-lt"/>
              </a:rPr>
              <a:t>의 문제점이었던 느린 학습 수렴 속도를 해결하기 위해서</a:t>
            </a:r>
            <a:endParaRPr kumimoji="1" lang="en-US" altLang="ko-KR" sz="1200" b="0" dirty="0">
              <a:latin typeface="+mj-lt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dirty="0">
                <a:latin typeface="+mj-lt"/>
              </a:rPr>
              <a:t>Image feature map</a:t>
            </a:r>
            <a:r>
              <a:rPr kumimoji="1" lang="ko-KR" altLang="en-US" sz="1200" b="0" dirty="0">
                <a:latin typeface="+mj-lt"/>
              </a:rPr>
              <a:t>의 모든 </a:t>
            </a:r>
            <a:r>
              <a:rPr kumimoji="1" lang="en-US" altLang="ko-KR" sz="1200" b="0" dirty="0">
                <a:latin typeface="+mj-lt"/>
              </a:rPr>
              <a:t>pixel</a:t>
            </a:r>
            <a:r>
              <a:rPr kumimoji="1" lang="ko-KR" altLang="en-US" sz="1200" b="0" dirty="0">
                <a:latin typeface="+mj-lt"/>
              </a:rPr>
              <a:t>을 </a:t>
            </a:r>
            <a:r>
              <a:rPr kumimoji="1" lang="en-US" altLang="ko-KR" sz="1200" b="0" dirty="0">
                <a:latin typeface="+mj-lt"/>
              </a:rPr>
              <a:t>attention</a:t>
            </a:r>
            <a:r>
              <a:rPr kumimoji="1" lang="ko-KR" altLang="en-US" sz="1200" b="0" dirty="0" err="1">
                <a:latin typeface="+mj-lt"/>
              </a:rPr>
              <a:t>하는게</a:t>
            </a:r>
            <a:r>
              <a:rPr kumimoji="1" lang="ko-KR" altLang="en-US" sz="1200" b="0" dirty="0">
                <a:latin typeface="+mj-lt"/>
              </a:rPr>
              <a:t> 아니라</a:t>
            </a:r>
            <a:r>
              <a:rPr kumimoji="1" lang="en-US" altLang="ko-KR" sz="1200" b="0" dirty="0">
                <a:latin typeface="+mj-lt"/>
              </a:rPr>
              <a:t>,</a:t>
            </a:r>
            <a:r>
              <a:rPr kumimoji="1" lang="ko-KR" altLang="en-US" sz="1200" b="0" dirty="0">
                <a:latin typeface="+mj-lt"/>
              </a:rPr>
              <a:t> 주요할 것 같은 </a:t>
            </a:r>
            <a:r>
              <a:rPr kumimoji="1" lang="en-US" altLang="ko-KR" sz="1200" b="0" dirty="0">
                <a:latin typeface="+mj-lt"/>
              </a:rPr>
              <a:t>pixel</a:t>
            </a:r>
            <a:r>
              <a:rPr kumimoji="1" lang="ko-KR" altLang="en-US" sz="1200" b="0" dirty="0">
                <a:latin typeface="+mj-lt"/>
              </a:rPr>
              <a:t>들</a:t>
            </a:r>
            <a:r>
              <a:rPr kumimoji="1" lang="en-US" altLang="ko-KR" sz="1200" b="0" dirty="0">
                <a:latin typeface="+mj-lt"/>
              </a:rPr>
              <a:t>(reference point)</a:t>
            </a:r>
            <a:r>
              <a:rPr kumimoji="1" lang="ko-KR" altLang="en-US" sz="1200" b="0" dirty="0" err="1">
                <a:latin typeface="+mj-lt"/>
              </a:rPr>
              <a:t>끼리만</a:t>
            </a:r>
            <a:r>
              <a:rPr kumimoji="1" lang="ko-KR" altLang="en-US" sz="1200" b="0" dirty="0">
                <a:latin typeface="+mj-lt"/>
              </a:rPr>
              <a:t> </a:t>
            </a:r>
            <a:r>
              <a:rPr kumimoji="1" lang="en-US" altLang="ko-KR" sz="1200" b="0" dirty="0">
                <a:latin typeface="+mj-lt"/>
              </a:rPr>
              <a:t>attention</a:t>
            </a:r>
            <a:r>
              <a:rPr kumimoji="1" lang="ko-KR" altLang="en-US" sz="1200" b="0" dirty="0">
                <a:latin typeface="+mj-lt"/>
              </a:rPr>
              <a:t>하여</a:t>
            </a:r>
            <a:endParaRPr kumimoji="1" lang="en-US" altLang="ko-KR" sz="1200" b="0" dirty="0">
              <a:latin typeface="+mj-lt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0" dirty="0">
                <a:latin typeface="+mj-lt"/>
              </a:rPr>
              <a:t>학습 수렴</a:t>
            </a:r>
            <a:r>
              <a:rPr kumimoji="1" lang="en-US" altLang="ko-KR" sz="1200" b="0" dirty="0">
                <a:latin typeface="+mj-lt"/>
              </a:rPr>
              <a:t> </a:t>
            </a:r>
            <a:r>
              <a:rPr kumimoji="1" lang="ko-KR" altLang="en-US" sz="1200" b="0" dirty="0">
                <a:latin typeface="+mj-lt"/>
              </a:rPr>
              <a:t>속도를 빠르게 해보자</a:t>
            </a:r>
            <a:r>
              <a:rPr kumimoji="1" lang="en-US" altLang="ko-KR" sz="1200" b="0" dirty="0">
                <a:latin typeface="+mj-lt"/>
              </a:rPr>
              <a:t>” </a:t>
            </a:r>
            <a:r>
              <a:rPr kumimoji="1" lang="ko-KR" altLang="en-US" sz="1200" b="0" dirty="0">
                <a:latin typeface="+mj-lt"/>
              </a:rPr>
              <a:t>라는 아이디어</a:t>
            </a:r>
            <a:endParaRPr kumimoji="1" lang="en-US" altLang="ko-KR" sz="1200" b="0" dirty="0">
              <a:latin typeface="+mj-lt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200" b="0" dirty="0">
              <a:latin typeface="+mj-lt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dirty="0">
                <a:latin typeface="+mj-lt"/>
              </a:rPr>
              <a:t>Standard convolution</a:t>
            </a:r>
            <a:r>
              <a:rPr kumimoji="1" lang="ko-KR" altLang="en-US" sz="1200" b="0" dirty="0">
                <a:latin typeface="+mj-lt"/>
              </a:rPr>
              <a:t>의 </a:t>
            </a:r>
            <a:r>
              <a:rPr kumimoji="1" lang="en-US" altLang="ko-KR" sz="1200" b="0" dirty="0">
                <a:latin typeface="+mj-lt"/>
              </a:rPr>
              <a:t>receptive field</a:t>
            </a:r>
            <a:r>
              <a:rPr kumimoji="1" lang="ko-KR" altLang="en-US" sz="1200" b="0" dirty="0">
                <a:latin typeface="+mj-lt"/>
              </a:rPr>
              <a:t>가 정사각형의 </a:t>
            </a:r>
            <a:r>
              <a:rPr kumimoji="1" lang="en-US" altLang="ko-KR" sz="1200" b="0" dirty="0">
                <a:latin typeface="+mj-lt"/>
              </a:rPr>
              <a:t>3 x 3</a:t>
            </a:r>
            <a:r>
              <a:rPr kumimoji="1" lang="ko-KR" altLang="en-US" sz="1200" b="0" dirty="0">
                <a:latin typeface="+mj-lt"/>
              </a:rPr>
              <a:t> 이었다면</a:t>
            </a:r>
            <a:r>
              <a:rPr kumimoji="1" lang="en-US" altLang="ko-KR" sz="1200" b="0" dirty="0">
                <a:latin typeface="+mj-lt"/>
              </a:rPr>
              <a:t>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dirty="0">
                <a:latin typeface="+mj-lt"/>
              </a:rPr>
              <a:t>Deformable </a:t>
            </a:r>
            <a:r>
              <a:rPr kumimoji="1" lang="en-US" altLang="ko-KR" sz="1200" b="0" dirty="0" err="1">
                <a:latin typeface="+mj-lt"/>
              </a:rPr>
              <a:t>convoultion</a:t>
            </a:r>
            <a:r>
              <a:rPr kumimoji="1" lang="ko-KR" altLang="en-US" sz="1200" b="0" dirty="0">
                <a:latin typeface="+mj-lt"/>
              </a:rPr>
              <a:t>은 정사각형의 </a:t>
            </a:r>
            <a:r>
              <a:rPr kumimoji="1" lang="en-US" altLang="ko-KR" sz="1200" b="0" dirty="0">
                <a:latin typeface="+mj-lt"/>
              </a:rPr>
              <a:t>3 x 3 pixel</a:t>
            </a:r>
            <a:r>
              <a:rPr kumimoji="1" lang="ko-KR" altLang="en-US" sz="1200" b="0" dirty="0">
                <a:latin typeface="+mj-lt"/>
              </a:rPr>
              <a:t>마다 </a:t>
            </a:r>
            <a:r>
              <a:rPr kumimoji="1" lang="en-US" altLang="ko-KR" sz="1200" b="0" dirty="0">
                <a:latin typeface="+mj-lt"/>
              </a:rPr>
              <a:t>offset </a:t>
            </a:r>
            <a:r>
              <a:rPr kumimoji="1" lang="ko-KR" altLang="en-US" sz="1200" b="0" dirty="0">
                <a:latin typeface="+mj-lt"/>
              </a:rPr>
              <a:t>위치의 </a:t>
            </a:r>
            <a:r>
              <a:rPr kumimoji="1" lang="en-US" altLang="ko-KR" sz="1200" b="0" dirty="0">
                <a:latin typeface="+mj-lt"/>
              </a:rPr>
              <a:t>pixel</a:t>
            </a:r>
            <a:r>
              <a:rPr kumimoji="1" lang="ko-KR" altLang="en-US" sz="1200" b="0" dirty="0">
                <a:latin typeface="+mj-lt"/>
              </a:rPr>
              <a:t>들이 </a:t>
            </a:r>
            <a:r>
              <a:rPr kumimoji="1" lang="en-US" altLang="ko-KR" sz="1200" b="0" dirty="0">
                <a:latin typeface="+mj-lt"/>
              </a:rPr>
              <a:t>receptive field</a:t>
            </a:r>
            <a:r>
              <a:rPr kumimoji="1" lang="ko-KR" altLang="en-US" sz="1200" b="0" dirty="0">
                <a:latin typeface="+mj-lt"/>
              </a:rPr>
              <a:t>가 됨</a:t>
            </a:r>
            <a:endParaRPr kumimoji="1" lang="en-US" altLang="ko-KR" sz="1200" b="0" dirty="0">
              <a:latin typeface="+mj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8D3C5E-06BF-4547-A315-150B76FC98D2}" type="slidenum">
              <a:rPr kumimoji="1" lang="ko-KR" altLang="en-US" smtClean="0"/>
              <a:t>13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732286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04445D-ECB8-0499-8964-4FDB78953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69A268D-9DEA-C3FD-00FE-2620A8BAFC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6E8F5B5-AF9C-CA2A-02E2-61D40CC5FDC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100" y="6459442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kumimoji="1" lang="en-US" altLang="ko-KR" dirty="0"/>
              <a:t>Embedded AI</a:t>
            </a:r>
            <a:endParaRPr kumimoji="1" lang="ko-KR" altLang="en-US" dirty="0"/>
          </a:p>
        </p:txBody>
      </p:sp>
      <p:pic>
        <p:nvPicPr>
          <p:cNvPr id="7" name="그림 2" descr="텍스트, 폰트, 로고, 그래픽이(가) 표시된 사진&#10;&#10;자동 생성된 설명">
            <a:extLst>
              <a:ext uri="{FF2B5EF4-FFF2-40B4-BE49-F238E27FC236}">
                <a16:creationId xmlns:a16="http://schemas.microsoft.com/office/drawing/2014/main" id="{6AB210DD-1824-17DF-FBC0-45C9B94F09B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375"/>
          <a:stretch>
            <a:fillRect/>
          </a:stretch>
        </p:blipFill>
        <p:spPr bwMode="auto">
          <a:xfrm>
            <a:off x="10766425" y="6435629"/>
            <a:ext cx="1387475" cy="388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785046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514812-D785-2DE3-E44B-0DAA5181B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F9F81B9-6F3D-44B1-105A-F5C70C30C4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C9AEA9A-9FFE-05D3-E2FE-5572F95598D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D8358FE-4A8D-A043-BD7E-DF1CFFD7196F}" type="datetimeFigureOut">
              <a:rPr kumimoji="1" lang="ko-KR" altLang="en-US" smtClean="0"/>
              <a:t>2024. 5. 29.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D44E24F-8065-66B2-3C24-45FF518E51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4EF81F-7757-746A-6910-AE15DC522A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4346EA7-1898-7E4A-A5B3-305006AD804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556150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D81C3E6-FA51-485B-031B-219E64D3398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675F77D-015E-6C14-7995-6DE3D39F26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35D18FA-6F42-A8DF-EC8C-BAAECE3D62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D8358FE-4A8D-A043-BD7E-DF1CFFD7196F}" type="datetimeFigureOut">
              <a:rPr kumimoji="1" lang="ko-KR" altLang="en-US" smtClean="0"/>
              <a:t>2024. 5. 29.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EA8B3CA-0028-9132-5C62-0BEE2EFA65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14A0168-5401-CEB8-A6D7-4ABF17995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4346EA7-1898-7E4A-A5B3-305006AD804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758204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8DC919-D7BD-8C3F-E5C1-551E747A20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D47EA45-3008-48C5-F050-43B06FD0F2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2102" y="859317"/>
            <a:ext cx="11952383" cy="5600124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482A293-84BB-8176-79FA-93AD7D4C233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D8358FE-4A8D-A043-BD7E-DF1CFFD7196F}" type="datetimeFigureOut">
              <a:rPr kumimoji="1" lang="ko-KR" altLang="en-US" smtClean="0"/>
              <a:t>2024. 5. 29.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0F0532F-39F4-1C59-48C6-349317E60B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D581470-8021-B9A6-C758-099E98E90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4346EA7-1898-7E4A-A5B3-305006AD8040}" type="slidenum">
              <a:rPr kumimoji="1" lang="ko-KR" altLang="en-US" smtClean="0"/>
              <a:t>‹#›</a:t>
            </a:fld>
            <a:endParaRPr kumimoji="1" lang="ko-KR" altLang="en-US"/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F364B3AA-2176-6CB6-535F-93713FAF6867}"/>
              </a:ext>
            </a:extLst>
          </p:cNvPr>
          <p:cNvCxnSpPr/>
          <p:nvPr userDrawn="1"/>
        </p:nvCxnSpPr>
        <p:spPr>
          <a:xfrm>
            <a:off x="122102" y="859316"/>
            <a:ext cx="1195238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20725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A27320-E9CF-58F3-25CF-EC84A6EC28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F6A89B9-91DF-CD03-050F-5CF68068AD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83D4811-1B9D-80F7-00D5-0AAF0F7B83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D8358FE-4A8D-A043-BD7E-DF1CFFD7196F}" type="datetimeFigureOut">
              <a:rPr kumimoji="1" lang="ko-KR" altLang="en-US" smtClean="0"/>
              <a:t>2024. 5. 29.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4C1FC1B-853B-F10C-FE4A-E89C0E3AC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AAD5286-AF7E-EF9C-4978-FF918E351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4346EA7-1898-7E4A-A5B3-305006AD804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0361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C094B5-CB9A-7C0A-1650-1E4E7098B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3BDB87A-834B-44EE-8FE7-7E00459169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43BCAF8-2A6B-3C8F-28E7-0239954721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7CE864D-30F7-3D52-4E18-911C2EE3C2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D8358FE-4A8D-A043-BD7E-DF1CFFD7196F}" type="datetimeFigureOut">
              <a:rPr kumimoji="1" lang="ko-KR" altLang="en-US" smtClean="0"/>
              <a:t>2024. 5. 29.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D0F0BA6-DBD3-3BCE-08B5-16F71406B7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22A0F8F-CD96-1BD1-1094-9C812896B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4346EA7-1898-7E4A-A5B3-305006AD804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087393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26FC4D-ABFE-ADD1-B5A5-2262FA4232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C9A8225-01C5-21AE-CB94-36DAB1A032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98C7E16-FED9-13BC-B1E7-B81A16F716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CAFA172-42BD-39AA-622C-598885178E0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97817D7-3B1C-1E01-9921-2FBB09DDB0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A8D3096-8CC2-79F6-E15C-D7E24284F9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D8358FE-4A8D-A043-BD7E-DF1CFFD7196F}" type="datetimeFigureOut">
              <a:rPr kumimoji="1" lang="ko-KR" altLang="en-US" smtClean="0"/>
              <a:t>2024. 5. 29.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279F2CF-BA3D-5082-1E69-628EE76512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3ACE2ED-8653-AC3A-2511-FE07FEE654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4346EA7-1898-7E4A-A5B3-305006AD804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179976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F765F9-5675-E99F-E67B-CECC0CB68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FC9B367-9B68-C75F-3FE6-020277DC261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D8358FE-4A8D-A043-BD7E-DF1CFFD7196F}" type="datetimeFigureOut">
              <a:rPr kumimoji="1" lang="ko-KR" altLang="en-US" smtClean="0"/>
              <a:t>2024. 5. 29.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09A20CE-F246-7FF8-A9A7-AA4E0BFC66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DB29946-5AF7-EF36-8773-C7910A052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4346EA7-1898-7E4A-A5B3-305006AD804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736089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3C473F6-B740-4BA5-ACC4-16CF47B202F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D8358FE-4A8D-A043-BD7E-DF1CFFD7196F}" type="datetimeFigureOut">
              <a:rPr kumimoji="1" lang="ko-KR" altLang="en-US" smtClean="0"/>
              <a:t>2024. 5. 29.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0804D54-98DA-AE3A-2420-38DD08FD33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86EF982-8CF6-1696-5264-7B280A98E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4346EA7-1898-7E4A-A5B3-305006AD804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417334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55EED2-E92C-00DF-B61B-6332055E02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C22F0C5-26C6-2BA4-7201-2D8F85ADC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A9C73CA-C139-E086-24F8-6A9A0A7A71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1F7587B-0668-B1E5-43C3-9D2FE2A235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D8358FE-4A8D-A043-BD7E-DF1CFFD7196F}" type="datetimeFigureOut">
              <a:rPr kumimoji="1" lang="ko-KR" altLang="en-US" smtClean="0"/>
              <a:t>2024. 5. 29.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644FE70-985F-4528-7215-8696805C8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D01EDB3-7C87-6C00-0EBB-9FBBC84CD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4346EA7-1898-7E4A-A5B3-305006AD804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211444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7669FA-63B0-E9A8-C2B9-D3A6DD7BF3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F5F4837-551F-C9C2-D463-EC536A07ADF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8D37D25-9E48-DA22-DB03-95B50C0027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FD609E1-9B07-ACE4-11EF-CD4D1D05187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D8358FE-4A8D-A043-BD7E-DF1CFFD7196F}" type="datetimeFigureOut">
              <a:rPr kumimoji="1" lang="ko-KR" altLang="en-US" smtClean="0"/>
              <a:t>2024. 5. 29.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2381565-96D6-0B30-BE60-685F2B0F79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AC95245-0716-8AD0-BC76-7C974E358C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4346EA7-1898-7E4A-A5B3-305006AD804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97012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67A02AF-19FE-5223-EE42-43D4F54167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103" y="57035"/>
            <a:ext cx="11952383" cy="8022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36B78F7-D9F7-1A4E-0F92-C14FAADAC3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2102" y="1021393"/>
            <a:ext cx="11952383" cy="54380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 dirty="0"/>
              <a:t>마스터 텍스트 스타일을 편집하려면 클릭</a:t>
            </a:r>
          </a:p>
          <a:p>
            <a:pPr lvl="1"/>
            <a:r>
              <a:rPr kumimoji="1" lang="ko-KR" altLang="en-US" dirty="0"/>
              <a:t>두 번째 수준</a:t>
            </a:r>
          </a:p>
        </p:txBody>
      </p:sp>
      <p:sp>
        <p:nvSpPr>
          <p:cNvPr id="12" name="날짜 개체 틀 3">
            <a:extLst>
              <a:ext uri="{FF2B5EF4-FFF2-40B4-BE49-F238E27FC236}">
                <a16:creationId xmlns:a16="http://schemas.microsoft.com/office/drawing/2014/main" id="{AED9B35F-AB58-03CF-474F-1AFEC25C27A3}"/>
              </a:ext>
            </a:extLst>
          </p:cNvPr>
          <p:cNvSpPr txBox="1">
            <a:spLocks/>
          </p:cNvSpPr>
          <p:nvPr userDrawn="1"/>
        </p:nvSpPr>
        <p:spPr>
          <a:xfrm>
            <a:off x="38100" y="6459442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sz="15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Embedded AI</a:t>
            </a:r>
            <a:endParaRPr kumimoji="1" lang="ko-KR" altLang="en-US" sz="15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" name="바닥글 개체 틀 4">
            <a:extLst>
              <a:ext uri="{FF2B5EF4-FFF2-40B4-BE49-F238E27FC236}">
                <a16:creationId xmlns:a16="http://schemas.microsoft.com/office/drawing/2014/main" id="{D7807DFB-0F2F-C213-B5C9-704F44B5185E}"/>
              </a:ext>
            </a:extLst>
          </p:cNvPr>
          <p:cNvSpPr txBox="1">
            <a:spLocks/>
          </p:cNvSpPr>
          <p:nvPr userDrawn="1"/>
        </p:nvSpPr>
        <p:spPr>
          <a:xfrm>
            <a:off x="5581420" y="6459441"/>
            <a:ext cx="1029159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4346EA7-1898-7E4A-A5B3-305006AD8040}" type="slidenum">
              <a:rPr kumimoji="1" lang="ko-KR" altLang="en-US" sz="15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‹#›</a:t>
            </a:fld>
            <a:r>
              <a:rPr kumimoji="1" lang="en-US" altLang="ko-KR" sz="15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/ 35</a:t>
            </a:r>
            <a:endParaRPr kumimoji="1" lang="ko-KR" altLang="en-US" sz="15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4" name="그림 2" descr="텍스트, 폰트, 로고, 그래픽이(가) 표시된 사진&#10;&#10;자동 생성된 설명">
            <a:extLst>
              <a:ext uri="{FF2B5EF4-FFF2-40B4-BE49-F238E27FC236}">
                <a16:creationId xmlns:a16="http://schemas.microsoft.com/office/drawing/2014/main" id="{84C0102A-8DBC-63BD-6797-14D0EBCB783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375"/>
          <a:stretch>
            <a:fillRect/>
          </a:stretch>
        </p:blipFill>
        <p:spPr bwMode="auto">
          <a:xfrm>
            <a:off x="10766425" y="6435629"/>
            <a:ext cx="1387475" cy="388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799804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25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1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1">
            <a:extLst>
              <a:ext uri="{FF2B5EF4-FFF2-40B4-BE49-F238E27FC236}">
                <a16:creationId xmlns:a16="http://schemas.microsoft.com/office/drawing/2014/main" id="{224796B4-F456-4062-68E6-04EE81691E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3100" y="1433513"/>
            <a:ext cx="10845800" cy="4638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51435" tIns="25718" rIns="51435" bIns="25718" numCol="1" anchor="t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buFont typeface="Wingdings" pitchFamily="2" charset="2"/>
              <a:buNone/>
            </a:pPr>
            <a:r>
              <a:rPr kumimoji="1" lang="en-US" altLang="ko-KR" sz="2500" b="1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| Paper Review |</a:t>
            </a:r>
          </a:p>
          <a:p>
            <a:pPr algn="ctr">
              <a:lnSpc>
                <a:spcPct val="150000"/>
              </a:lnSpc>
              <a:buFont typeface="Wingdings" pitchFamily="2" charset="2"/>
              <a:buNone/>
            </a:pPr>
            <a:endParaRPr kumimoji="1" lang="en-US" altLang="ko-KR" sz="2000" dirty="0">
              <a:latin typeface="맑은 고딕" panose="020B0503020000020004" pitchFamily="34" charset="-127"/>
              <a:ea typeface="맑은 고딕" panose="020B0503020000020004" pitchFamily="34" charset="-127"/>
            </a:endParaRPr>
          </a:p>
          <a:p>
            <a:pPr algn="ctr">
              <a:lnSpc>
                <a:spcPct val="150000"/>
              </a:lnSpc>
              <a:buFont typeface="Wingdings" pitchFamily="2" charset="2"/>
              <a:buNone/>
            </a:pPr>
            <a:r>
              <a:rPr kumimoji="1" lang="en-US" altLang="ko-KR" sz="2500" b="1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DETRs Beat YOLOs on Real-time Object Detection</a:t>
            </a:r>
          </a:p>
          <a:p>
            <a:pPr algn="ctr">
              <a:lnSpc>
                <a:spcPct val="150000"/>
              </a:lnSpc>
              <a:buFont typeface="Wingdings" pitchFamily="2" charset="2"/>
              <a:buNone/>
            </a:pPr>
            <a:br>
              <a:rPr lang="en" altLang="ko-KR" sz="1600" dirty="0"/>
            </a:br>
            <a:r>
              <a:rPr lang="en" altLang="ko-KR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Wenyu </a:t>
            </a:r>
            <a:r>
              <a:rPr lang="en" altLang="ko-KR" b="0" i="0" dirty="0" err="1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Lv</a:t>
            </a:r>
            <a:r>
              <a:rPr lang="en" altLang="ko-KR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, </a:t>
            </a:r>
            <a:r>
              <a:rPr lang="en" altLang="ko-KR" b="0" i="0" dirty="0" err="1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Yian</a:t>
            </a:r>
            <a:r>
              <a:rPr lang="en" altLang="ko-KR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 Zhao, </a:t>
            </a:r>
            <a:r>
              <a:rPr lang="en" altLang="ko-KR" b="0" i="0" dirty="0" err="1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Shangliang</a:t>
            </a:r>
            <a:r>
              <a:rPr lang="en" altLang="ko-KR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 Xu, </a:t>
            </a:r>
            <a:r>
              <a:rPr lang="en" altLang="ko-KR" b="0" i="0" dirty="0" err="1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Jinman</a:t>
            </a:r>
            <a:r>
              <a:rPr lang="en" altLang="ko-KR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 Wei, </a:t>
            </a:r>
            <a:r>
              <a:rPr lang="en" altLang="ko-KR" b="0" i="0" dirty="0" err="1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Guanzhong</a:t>
            </a:r>
            <a:r>
              <a:rPr lang="en" altLang="ko-KR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 Wang, Cheng Cui, </a:t>
            </a:r>
            <a:r>
              <a:rPr lang="en" altLang="ko-KR" b="0" i="0" dirty="0" err="1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Yuning</a:t>
            </a:r>
            <a:r>
              <a:rPr lang="en" altLang="ko-KR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 Du, </a:t>
            </a:r>
            <a:r>
              <a:rPr lang="en" altLang="ko-KR" b="0" i="0" dirty="0" err="1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Qingqing</a:t>
            </a:r>
            <a:r>
              <a:rPr lang="en" altLang="ko-KR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 Dang, Yi Liu</a:t>
            </a:r>
            <a:br>
              <a:rPr lang="en" altLang="ko-KR" dirty="0"/>
            </a:br>
            <a:r>
              <a:rPr lang="en" altLang="ko-KR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Baidu Inc.</a:t>
            </a:r>
            <a:br>
              <a:rPr lang="en" altLang="ko-KR" dirty="0">
                <a:latin typeface="Malgun Gothic Semilight" panose="020B0503020000020004" pitchFamily="34" charset="-127"/>
                <a:ea typeface="Malgun Gothic Semilight" panose="020B0503020000020004" pitchFamily="34" charset="-127"/>
              </a:rPr>
            </a:br>
            <a:r>
              <a:rPr lang="en" altLang="ko-KR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CVPR 2024</a:t>
            </a:r>
            <a:endParaRPr kumimoji="1" lang="en-US" altLang="ko-KR" dirty="0">
              <a:latin typeface="맑은 고딕" panose="020B0503020000020004" pitchFamily="34" charset="-127"/>
              <a:ea typeface="맑은 고딕" panose="020B0503020000020004" pitchFamily="34" charset="-127"/>
            </a:endParaRPr>
          </a:p>
          <a:p>
            <a:pPr algn="ctr">
              <a:lnSpc>
                <a:spcPct val="150000"/>
              </a:lnSpc>
              <a:buFont typeface="Wingdings" pitchFamily="2" charset="2"/>
              <a:buNone/>
            </a:pPr>
            <a:endParaRPr kumimoji="1" lang="en-US" altLang="ko-KR" dirty="0">
              <a:latin typeface="맑은 고딕" panose="020B0503020000020004" pitchFamily="34" charset="-127"/>
              <a:ea typeface="맑은 고딕" panose="020B0503020000020004" pitchFamily="34" charset="-127"/>
            </a:endParaRPr>
          </a:p>
          <a:p>
            <a:pPr algn="r">
              <a:lnSpc>
                <a:spcPct val="150000"/>
              </a:lnSpc>
              <a:buFont typeface="Wingdings" pitchFamily="2" charset="2"/>
              <a:buNone/>
            </a:pPr>
            <a:r>
              <a:rPr kumimoji="1" lang="en-US" altLang="ko-KR" sz="1600" dirty="0" err="1">
                <a:latin typeface="맑은 고딕" panose="020B0503020000020004" pitchFamily="34" charset="-127"/>
                <a:ea typeface="맑은 고딕" panose="020B0503020000020004" pitchFamily="34" charset="-127"/>
              </a:rPr>
              <a:t>Hyungseop</a:t>
            </a:r>
            <a:r>
              <a:rPr kumimoji="1" lang="en-US" altLang="ko-KR" sz="1600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 Lee</a:t>
            </a:r>
            <a:r>
              <a:rPr kumimoji="1" lang="ko-KR" altLang="en-US" sz="1600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 </a:t>
            </a:r>
            <a:endParaRPr kumimoji="1" lang="en-US" altLang="ko-KR" sz="1600" dirty="0">
              <a:latin typeface="맑은 고딕" panose="020B0503020000020004" pitchFamily="34" charset="-127"/>
              <a:ea typeface="맑은 고딕" panose="020B0503020000020004" pitchFamily="34" charset="-127"/>
            </a:endParaRPr>
          </a:p>
          <a:p>
            <a:pPr algn="r">
              <a:lnSpc>
                <a:spcPct val="150000"/>
              </a:lnSpc>
              <a:buFont typeface="Wingdings" pitchFamily="2" charset="2"/>
              <a:buNone/>
            </a:pPr>
            <a:r>
              <a:rPr kumimoji="1" lang="en-US" altLang="ko-KR" sz="1600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Department of Embedded Systems Engineering, INU</a:t>
            </a:r>
          </a:p>
        </p:txBody>
      </p:sp>
    </p:spTree>
    <p:extLst>
      <p:ext uri="{BB962C8B-B14F-4D97-AF65-F5344CB8AC3E}">
        <p14:creationId xmlns:p14="http://schemas.microsoft.com/office/powerpoint/2010/main" val="25415191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262878-3482-178A-E776-A6670BB5D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3000" b="1" dirty="0"/>
              <a:t>DETR : architecture</a:t>
            </a:r>
          </a:p>
        </p:txBody>
      </p:sp>
      <p:pic>
        <p:nvPicPr>
          <p:cNvPr id="5" name="내용 개체 틀 4" descr="텍스트, 도표, 스크린샷, 평면도이(가) 표시된 사진&#10;&#10;자동 생성된 설명">
            <a:extLst>
              <a:ext uri="{FF2B5EF4-FFF2-40B4-BE49-F238E27FC236}">
                <a16:creationId xmlns:a16="http://schemas.microsoft.com/office/drawing/2014/main" id="{12223EE8-8527-533A-9E50-A8C7C7EE49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925168" y="979506"/>
            <a:ext cx="6341663" cy="5329340"/>
          </a:xfrm>
        </p:spPr>
      </p:pic>
    </p:spTree>
    <p:extLst>
      <p:ext uri="{BB962C8B-B14F-4D97-AF65-F5344CB8AC3E}">
        <p14:creationId xmlns:p14="http://schemas.microsoft.com/office/powerpoint/2010/main" val="7206635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262878-3482-178A-E776-A6670BB5D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3000" b="1" dirty="0"/>
              <a:t>DETR : architecture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D5BBEC01-2D47-FEA2-1EFB-58913BA0C6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2"/>
          <a:stretch/>
        </p:blipFill>
        <p:spPr bwMode="auto">
          <a:xfrm>
            <a:off x="117515" y="877440"/>
            <a:ext cx="4632285" cy="5582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FCA17531-EC67-CB05-D32A-BA2DD42976C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465"/>
          <a:stretch/>
        </p:blipFill>
        <p:spPr bwMode="auto">
          <a:xfrm>
            <a:off x="7315200" y="922402"/>
            <a:ext cx="3268118" cy="2367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>
            <a:extLst>
              <a:ext uri="{FF2B5EF4-FFF2-40B4-BE49-F238E27FC236}">
                <a16:creationId xmlns:a16="http://schemas.microsoft.com/office/drawing/2014/main" id="{58EF249A-FE9A-B595-5A57-9EAF9A6B92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7" b="2167"/>
          <a:stretch/>
        </p:blipFill>
        <p:spPr bwMode="auto">
          <a:xfrm>
            <a:off x="7442202" y="3290146"/>
            <a:ext cx="4136962" cy="3106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C20ACDF0-A2E9-0927-6ED4-B903487EF69F}"/>
              </a:ext>
            </a:extLst>
          </p:cNvPr>
          <p:cNvSpPr/>
          <p:nvPr/>
        </p:nvSpPr>
        <p:spPr>
          <a:xfrm>
            <a:off x="234950" y="2628900"/>
            <a:ext cx="1193800" cy="90170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CAFE300F-4AFC-6CDD-B0BF-39E2D0B81A65}"/>
              </a:ext>
            </a:extLst>
          </p:cNvPr>
          <p:cNvCxnSpPr>
            <a:cxnSpLocks/>
            <a:stCxn id="6" idx="3"/>
            <a:endCxn id="8196" idx="1"/>
          </p:cNvCxnSpPr>
          <p:nvPr/>
        </p:nvCxnSpPr>
        <p:spPr>
          <a:xfrm flipV="1">
            <a:off x="1428750" y="2106274"/>
            <a:ext cx="5886450" cy="973476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71180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262878-3482-178A-E776-A6670BB5D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3000" b="1" dirty="0"/>
              <a:t>DETR</a:t>
            </a:r>
            <a:r>
              <a:rPr kumimoji="1" lang="ko-KR" altLang="en-US" sz="3000" b="1" dirty="0"/>
              <a:t> </a:t>
            </a:r>
            <a:r>
              <a:rPr kumimoji="1" lang="en-US" altLang="ko-KR" sz="3000" b="1" dirty="0"/>
              <a:t>: </a:t>
            </a:r>
            <a:r>
              <a:rPr kumimoji="1" lang="ko-KR" altLang="en-US" sz="3000" b="1" dirty="0"/>
              <a:t>문제점</a:t>
            </a:r>
            <a:endParaRPr kumimoji="1" lang="en-US" altLang="ko-KR" sz="3000" b="1" dirty="0"/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FCA17531-EC67-CB05-D32A-BA2DD42976C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465"/>
          <a:stretch/>
        </p:blipFill>
        <p:spPr bwMode="auto">
          <a:xfrm>
            <a:off x="122103" y="947802"/>
            <a:ext cx="3268118" cy="2367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>
            <a:extLst>
              <a:ext uri="{FF2B5EF4-FFF2-40B4-BE49-F238E27FC236}">
                <a16:creationId xmlns:a16="http://schemas.microsoft.com/office/drawing/2014/main" id="{58EF249A-FE9A-B595-5A57-9EAF9A6B92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7" b="2167"/>
          <a:stretch/>
        </p:blipFill>
        <p:spPr bwMode="auto">
          <a:xfrm>
            <a:off x="249105" y="3315546"/>
            <a:ext cx="4136962" cy="3106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91A2DCA-4062-6E18-A812-AD5B4F25CFEC}"/>
              </a:ext>
            </a:extLst>
          </p:cNvPr>
          <p:cNvSpPr txBox="1">
            <a:spLocks/>
          </p:cNvSpPr>
          <p:nvPr/>
        </p:nvSpPr>
        <p:spPr>
          <a:xfrm>
            <a:off x="4622800" y="883759"/>
            <a:ext cx="7329672" cy="543804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50000"/>
              </a:lnSpc>
            </a:pPr>
            <a:r>
              <a:rPr kumimoji="1" lang="ko-KR" altLang="en-US" sz="2300" b="1" dirty="0">
                <a:latin typeface="+mj-lt"/>
              </a:rPr>
              <a:t>문제점 </a:t>
            </a:r>
            <a:r>
              <a:rPr kumimoji="1" lang="en-US" altLang="ko-KR" sz="2300" b="1" dirty="0">
                <a:latin typeface="+mj-lt"/>
              </a:rPr>
              <a:t>1</a:t>
            </a:r>
            <a:r>
              <a:rPr kumimoji="1" lang="en-US" altLang="ko-KR" sz="2000" b="1" dirty="0">
                <a:latin typeface="+mj-lt"/>
              </a:rPr>
              <a:t> : </a:t>
            </a:r>
            <a:r>
              <a:rPr kumimoji="1" lang="en-US" altLang="ko-KR" sz="2000" dirty="0">
                <a:latin typeface="+mj-lt"/>
              </a:rPr>
              <a:t>Attention module</a:t>
            </a:r>
            <a:r>
              <a:rPr kumimoji="1" lang="ko-KR" altLang="en-US" sz="2000" dirty="0">
                <a:latin typeface="+mj-lt"/>
              </a:rPr>
              <a:t>은 </a:t>
            </a:r>
            <a:r>
              <a:rPr kumimoji="1" lang="en-US" altLang="ko-KR" sz="2000" dirty="0">
                <a:latin typeface="+mj-lt"/>
              </a:rPr>
              <a:t>image feature map</a:t>
            </a:r>
            <a:r>
              <a:rPr kumimoji="1" lang="ko-KR" altLang="en-US" sz="2000" dirty="0">
                <a:latin typeface="+mj-lt"/>
              </a:rPr>
              <a:t>의 모든 </a:t>
            </a:r>
            <a:r>
              <a:rPr kumimoji="1" lang="en-US" altLang="ko-KR" sz="2000" dirty="0">
                <a:latin typeface="+mj-lt"/>
              </a:rPr>
              <a:t>pixel</a:t>
            </a:r>
            <a:r>
              <a:rPr kumimoji="1" lang="ko-KR" altLang="en-US" sz="2000" dirty="0" err="1">
                <a:latin typeface="+mj-lt"/>
              </a:rPr>
              <a:t>에</a:t>
            </a:r>
            <a:r>
              <a:rPr kumimoji="1" lang="ko-KR" altLang="en-US" sz="2000" dirty="0">
                <a:latin typeface="+mj-lt"/>
              </a:rPr>
              <a:t> 균일한 </a:t>
            </a:r>
            <a:r>
              <a:rPr kumimoji="1" lang="en-US" altLang="ko-KR" sz="2000" dirty="0">
                <a:latin typeface="+mj-lt"/>
              </a:rPr>
              <a:t>weight</a:t>
            </a:r>
            <a:r>
              <a:rPr kumimoji="1" lang="ko-KR" altLang="en-US" sz="2000" dirty="0">
                <a:latin typeface="+mj-lt"/>
              </a:rPr>
              <a:t>가 적용됨 </a:t>
            </a:r>
            <a:endParaRPr kumimoji="1" lang="en-US" altLang="ko-KR" sz="2000" dirty="0">
              <a:latin typeface="+mj-lt"/>
            </a:endParaRPr>
          </a:p>
          <a:p>
            <a:pPr marL="457200" lvl="1" indent="0">
              <a:lnSpc>
                <a:spcPct val="150000"/>
              </a:lnSpc>
              <a:buNone/>
            </a:pPr>
            <a:r>
              <a:rPr kumimoji="1" lang="en-US" altLang="ko-KR" sz="2000" dirty="0">
                <a:latin typeface="+mj-lt"/>
                <a:sym typeface="Wingdings" pitchFamily="2" charset="2"/>
              </a:rPr>
              <a:t>    </a:t>
            </a:r>
            <a:r>
              <a:rPr kumimoji="1" lang="ko-KR" altLang="en-US" sz="2000" u="sng" dirty="0">
                <a:latin typeface="+mj-lt"/>
                <a:sym typeface="Wingdings" pitchFamily="2" charset="2"/>
              </a:rPr>
              <a:t>긴 </a:t>
            </a:r>
            <a:r>
              <a:rPr kumimoji="1" lang="en-US" altLang="ko-KR" sz="2000" u="sng" dirty="0">
                <a:latin typeface="+mj-lt"/>
                <a:sym typeface="Wingdings" pitchFamily="2" charset="2"/>
              </a:rPr>
              <a:t>training epoch </a:t>
            </a:r>
            <a:r>
              <a:rPr kumimoji="1" lang="ko-KR" altLang="en-US" sz="2000" u="sng" dirty="0">
                <a:latin typeface="+mj-lt"/>
                <a:sym typeface="Wingdings" pitchFamily="2" charset="2"/>
              </a:rPr>
              <a:t>소요</a:t>
            </a:r>
            <a:r>
              <a:rPr kumimoji="1" lang="en-US" altLang="ko-KR" sz="2000" u="sng" dirty="0">
                <a:latin typeface="+mj-lt"/>
                <a:sym typeface="Wingdings" pitchFamily="2" charset="2"/>
              </a:rPr>
              <a:t>    </a:t>
            </a:r>
          </a:p>
          <a:p>
            <a:pPr marL="457200" lvl="1" indent="0">
              <a:lnSpc>
                <a:spcPct val="150000"/>
              </a:lnSpc>
              <a:buNone/>
            </a:pPr>
            <a:endParaRPr kumimoji="1" lang="en-US" altLang="ko-KR" sz="2000" dirty="0">
              <a:latin typeface="+mj-lt"/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r>
              <a:rPr kumimoji="1" lang="ko-KR" altLang="en-US" sz="2300" b="1" dirty="0">
                <a:latin typeface="+mj-lt"/>
                <a:sym typeface="Wingdings" pitchFamily="2" charset="2"/>
              </a:rPr>
              <a:t>문제점 </a:t>
            </a:r>
            <a:r>
              <a:rPr kumimoji="1" lang="en-US" altLang="ko-KR" sz="2300" b="1" dirty="0">
                <a:latin typeface="+mj-lt"/>
                <a:sym typeface="Wingdings" pitchFamily="2" charset="2"/>
              </a:rPr>
              <a:t>2</a:t>
            </a:r>
            <a:r>
              <a:rPr kumimoji="1" lang="en-US" altLang="ko-KR" sz="2000" b="1" dirty="0">
                <a:latin typeface="+mj-lt"/>
                <a:sym typeface="Wingdings" pitchFamily="2" charset="2"/>
              </a:rPr>
              <a:t> : </a:t>
            </a:r>
            <a:r>
              <a:rPr kumimoji="1" lang="en-US" altLang="ko-KR" sz="2000" dirty="0">
                <a:latin typeface="+mj-lt"/>
                <a:sym typeface="Wingdings" pitchFamily="2" charset="2"/>
              </a:rPr>
              <a:t>low performance at detection small objects.  </a:t>
            </a:r>
            <a:r>
              <a:rPr kumimoji="1" lang="ko-KR" altLang="en-US" sz="2000" dirty="0">
                <a:latin typeface="+mj-lt"/>
                <a:sym typeface="Wingdings" pitchFamily="2" charset="2"/>
              </a:rPr>
              <a:t>보통 </a:t>
            </a:r>
            <a:r>
              <a:rPr kumimoji="1" lang="en-US" altLang="ko-KR" sz="2000" dirty="0">
                <a:latin typeface="+mj-lt"/>
                <a:sym typeface="Wingdings" pitchFamily="2" charset="2"/>
              </a:rPr>
              <a:t>high-resolution feature map</a:t>
            </a:r>
            <a:r>
              <a:rPr kumimoji="1" lang="ko-KR" altLang="en-US" sz="2000" dirty="0" err="1">
                <a:latin typeface="+mj-lt"/>
                <a:sym typeface="Wingdings" pitchFamily="2" charset="2"/>
              </a:rPr>
              <a:t>으로부터</a:t>
            </a:r>
            <a:r>
              <a:rPr kumimoji="1" lang="ko-KR" altLang="en-US" sz="2000" dirty="0">
                <a:latin typeface="+mj-lt"/>
                <a:sym typeface="Wingdings" pitchFamily="2" charset="2"/>
              </a:rPr>
              <a:t> </a:t>
            </a:r>
            <a:r>
              <a:rPr kumimoji="1" lang="en-US" altLang="ko-KR" sz="2000" dirty="0">
                <a:latin typeface="+mj-lt"/>
                <a:sym typeface="Wingdings" pitchFamily="2" charset="2"/>
              </a:rPr>
              <a:t>small      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kumimoji="1" lang="en-US" altLang="ko-KR" sz="2000" dirty="0">
                <a:latin typeface="+mj-lt"/>
                <a:sym typeface="Wingdings" pitchFamily="2" charset="2"/>
              </a:rPr>
              <a:t>	 object</a:t>
            </a:r>
            <a:r>
              <a:rPr kumimoji="1" lang="ko-KR" altLang="en-US" sz="2000" dirty="0" err="1">
                <a:latin typeface="+mj-lt"/>
                <a:sym typeface="Wingdings" pitchFamily="2" charset="2"/>
              </a:rPr>
              <a:t>를</a:t>
            </a:r>
            <a:r>
              <a:rPr kumimoji="1" lang="ko-KR" altLang="en-US" sz="2000" dirty="0">
                <a:latin typeface="+mj-lt"/>
                <a:sym typeface="Wingdings" pitchFamily="2" charset="2"/>
              </a:rPr>
              <a:t> </a:t>
            </a:r>
            <a:r>
              <a:rPr kumimoji="1" lang="en-US" altLang="ko-KR" sz="2000" dirty="0">
                <a:latin typeface="+mj-lt"/>
                <a:sym typeface="Wingdings" pitchFamily="2" charset="2"/>
              </a:rPr>
              <a:t>detection</a:t>
            </a:r>
            <a:r>
              <a:rPr kumimoji="1" lang="ko-KR" altLang="en-US" sz="2000" dirty="0">
                <a:latin typeface="+mj-lt"/>
                <a:sym typeface="Wingdings" pitchFamily="2" charset="2"/>
              </a:rPr>
              <a:t>하기 위해 </a:t>
            </a:r>
            <a:r>
              <a:rPr kumimoji="1" lang="en-US" altLang="ko-KR" sz="2000" dirty="0">
                <a:latin typeface="+mj-lt"/>
                <a:sym typeface="Wingdings" pitchFamily="2" charset="2"/>
              </a:rPr>
              <a:t>multi-scale features</a:t>
            </a:r>
            <a:r>
              <a:rPr kumimoji="1" lang="ko-KR" altLang="en-US" sz="2000" dirty="0" err="1">
                <a:latin typeface="+mj-lt"/>
                <a:sym typeface="Wingdings" pitchFamily="2" charset="2"/>
              </a:rPr>
              <a:t>를</a:t>
            </a:r>
            <a:r>
              <a:rPr kumimoji="1" lang="ko-KR" altLang="en-US" sz="2000" dirty="0">
                <a:latin typeface="+mj-lt"/>
                <a:sym typeface="Wingdings" pitchFamily="2" charset="2"/>
              </a:rPr>
              <a:t>    </a:t>
            </a:r>
            <a:endParaRPr kumimoji="1" lang="en-US" altLang="ko-KR" sz="2000" dirty="0">
              <a:latin typeface="+mj-lt"/>
              <a:sym typeface="Wingdings" pitchFamily="2" charset="2"/>
            </a:endParaRPr>
          </a:p>
          <a:p>
            <a:pPr marL="457200" lvl="1" indent="0">
              <a:lnSpc>
                <a:spcPct val="150000"/>
              </a:lnSpc>
              <a:buNone/>
            </a:pPr>
            <a:r>
              <a:rPr kumimoji="1" lang="ko-KR" altLang="en-US" sz="2000" dirty="0">
                <a:latin typeface="+mj-lt"/>
                <a:sym typeface="Wingdings" pitchFamily="2" charset="2"/>
              </a:rPr>
              <a:t>      사용</a:t>
            </a:r>
            <a:r>
              <a:rPr kumimoji="1" lang="en-US" altLang="ko-KR" sz="2000" dirty="0">
                <a:latin typeface="+mj-lt"/>
                <a:sym typeface="Wingdings" pitchFamily="2" charset="2"/>
              </a:rPr>
              <a:t>.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kumimoji="1" lang="en-US" altLang="ko-KR" sz="2000" dirty="0">
                <a:latin typeface="+mj-lt"/>
                <a:sym typeface="Wingdings" pitchFamily="2" charset="2"/>
              </a:rPr>
              <a:t>    </a:t>
            </a:r>
            <a:r>
              <a:rPr kumimoji="1" lang="ko-KR" altLang="en-US" sz="2000" dirty="0">
                <a:latin typeface="+mj-lt"/>
                <a:sym typeface="Wingdings" pitchFamily="2" charset="2"/>
              </a:rPr>
              <a:t>하지만 </a:t>
            </a:r>
            <a:r>
              <a:rPr kumimoji="1" lang="en-US" altLang="ko-KR" sz="2000" dirty="0">
                <a:latin typeface="+mj-lt"/>
                <a:sym typeface="Wingdings" pitchFamily="2" charset="2"/>
              </a:rPr>
              <a:t>Attention computation</a:t>
            </a:r>
            <a:r>
              <a:rPr kumimoji="1" lang="ko-KR" altLang="en-US" sz="2000" dirty="0">
                <a:latin typeface="+mj-lt"/>
                <a:sym typeface="Wingdings" pitchFamily="2" charset="2"/>
              </a:rPr>
              <a:t>에서 </a:t>
            </a:r>
            <a:r>
              <a:rPr kumimoji="1" lang="en-US" altLang="ko-KR" sz="2000" dirty="0">
                <a:latin typeface="+mj-lt"/>
                <a:sym typeface="Wingdings" pitchFamily="2" charset="2"/>
              </a:rPr>
              <a:t>high-resolution 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kumimoji="1" lang="en-US" altLang="ko-KR" sz="2000" dirty="0">
                <a:latin typeface="+mj-lt"/>
                <a:sym typeface="Wingdings" pitchFamily="2" charset="2"/>
              </a:rPr>
              <a:t>       feature maps</a:t>
            </a:r>
            <a:r>
              <a:rPr kumimoji="1" lang="ko-KR" altLang="en-US" sz="2000" dirty="0">
                <a:latin typeface="+mj-lt"/>
                <a:sym typeface="Wingdings" pitchFamily="2" charset="2"/>
              </a:rPr>
              <a:t>을 처리하는 것은 매우 큰 </a:t>
            </a:r>
            <a:endParaRPr kumimoji="1" lang="en-US" altLang="ko-KR" sz="2000" dirty="0">
              <a:latin typeface="+mj-lt"/>
              <a:sym typeface="Wingdings" pitchFamily="2" charset="2"/>
            </a:endParaRPr>
          </a:p>
          <a:p>
            <a:pPr marL="457200" lvl="1" indent="0">
              <a:lnSpc>
                <a:spcPct val="150000"/>
              </a:lnSpc>
              <a:buNone/>
            </a:pPr>
            <a:r>
              <a:rPr kumimoji="1" lang="ko-KR" altLang="en-US" sz="2000" dirty="0">
                <a:latin typeface="+mj-lt"/>
                <a:sym typeface="Wingdings" pitchFamily="2" charset="2"/>
              </a:rPr>
              <a:t>       </a:t>
            </a:r>
            <a:r>
              <a:rPr kumimoji="1" lang="en-US" altLang="ko-KR" sz="2000" u="sng" dirty="0">
                <a:highlight>
                  <a:srgbClr val="00FF00"/>
                </a:highlight>
                <a:latin typeface="+mj-lt"/>
                <a:sym typeface="Wingdings" pitchFamily="2" charset="2"/>
              </a:rPr>
              <a:t>computational</a:t>
            </a:r>
            <a:r>
              <a:rPr kumimoji="1" lang="en-US" altLang="ko-KR" sz="2000" u="sng" dirty="0">
                <a:latin typeface="+mj-lt"/>
                <a:sym typeface="Wingdings" pitchFamily="2" charset="2"/>
              </a:rPr>
              <a:t> &amp; </a:t>
            </a:r>
            <a:r>
              <a:rPr kumimoji="1" lang="en-US" altLang="ko-KR" sz="2000" u="sng" dirty="0">
                <a:highlight>
                  <a:srgbClr val="FFFF00"/>
                </a:highlight>
                <a:latin typeface="+mj-lt"/>
                <a:sym typeface="Wingdings" pitchFamily="2" charset="2"/>
              </a:rPr>
              <a:t>memory complexities</a:t>
            </a:r>
          </a:p>
        </p:txBody>
      </p:sp>
    </p:spTree>
    <p:extLst>
      <p:ext uri="{BB962C8B-B14F-4D97-AF65-F5344CB8AC3E}">
        <p14:creationId xmlns:p14="http://schemas.microsoft.com/office/powerpoint/2010/main" val="25413743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262878-3482-178A-E776-A6670BB5D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3000" b="1" dirty="0"/>
              <a:t>Deformable</a:t>
            </a:r>
            <a:r>
              <a:rPr kumimoji="1" lang="ko-KR" altLang="en-US" sz="3000" b="1" dirty="0"/>
              <a:t> </a:t>
            </a:r>
            <a:r>
              <a:rPr kumimoji="1" lang="en-US" altLang="ko-KR" sz="3000" b="1" dirty="0"/>
              <a:t>DETR : deformable</a:t>
            </a:r>
            <a:r>
              <a:rPr kumimoji="1" lang="ko-KR" altLang="en-US" sz="3000" b="1" dirty="0"/>
              <a:t> </a:t>
            </a:r>
            <a:r>
              <a:rPr kumimoji="1" lang="en-US" altLang="ko-KR" sz="3000" b="1" dirty="0"/>
              <a:t>convolution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91A2DCA-4062-6E18-A812-AD5B4F25CFEC}"/>
              </a:ext>
            </a:extLst>
          </p:cNvPr>
          <p:cNvSpPr txBox="1">
            <a:spLocks/>
          </p:cNvSpPr>
          <p:nvPr/>
        </p:nvSpPr>
        <p:spPr>
          <a:xfrm>
            <a:off x="4622800" y="883759"/>
            <a:ext cx="7329672" cy="54380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0" lvl="1" indent="-457200">
              <a:lnSpc>
                <a:spcPct val="150000"/>
              </a:lnSpc>
              <a:buAutoNum type="arabicPeriod"/>
            </a:pPr>
            <a:endParaRPr kumimoji="1" lang="en-US" altLang="ko-KR" sz="2000" dirty="0">
              <a:highlight>
                <a:srgbClr val="FFFF00"/>
              </a:highlight>
              <a:latin typeface="+mj-lt"/>
              <a:sym typeface="Wingdings" pitchFamily="2" charset="2"/>
            </a:endParaRP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95F313B-B29A-9E3A-30E4-9DF374C9B5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2102" y="859317"/>
            <a:ext cx="11952383" cy="546248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300" b="1" dirty="0"/>
              <a:t>Deformable convolution</a:t>
            </a:r>
            <a:r>
              <a:rPr kumimoji="1" lang="en-US" altLang="ko-KR" sz="2300" dirty="0"/>
              <a:t> : </a:t>
            </a:r>
            <a:r>
              <a:rPr kumimoji="1" lang="en-US" altLang="ko-KR" sz="2000" dirty="0"/>
              <a:t>sparse spatial location</a:t>
            </a:r>
            <a:r>
              <a:rPr kumimoji="1" lang="ko-KR" altLang="en-US" sz="2000" dirty="0" err="1"/>
              <a:t>에</a:t>
            </a:r>
            <a:r>
              <a:rPr kumimoji="1" lang="ko-KR" altLang="en-US" sz="2000" dirty="0"/>
              <a:t> 집중할 수 있는 효율적인 </a:t>
            </a:r>
            <a:r>
              <a:rPr kumimoji="1" lang="en-US" altLang="ko-KR" sz="2000" dirty="0"/>
              <a:t>convolution mechanism</a:t>
            </a:r>
            <a:endParaRPr kumimoji="1" lang="ko-KR" altLang="en-US" sz="2000" dirty="0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F7414DB6-25FE-C64A-7689-736F9A1578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0634" y="2485127"/>
            <a:ext cx="6034857" cy="3513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>
            <a:extLst>
              <a:ext uri="{FF2B5EF4-FFF2-40B4-BE49-F238E27FC236}">
                <a16:creationId xmlns:a16="http://schemas.microsoft.com/office/drawing/2014/main" id="{E03457FB-1043-11CF-3FC8-3C14FF360D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528" y="2587336"/>
            <a:ext cx="5933732" cy="3309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A8D70808-6DA4-4738-54EF-728EC232F7B6}"/>
              </a:ext>
            </a:extLst>
          </p:cNvPr>
          <p:cNvSpPr/>
          <p:nvPr/>
        </p:nvSpPr>
        <p:spPr>
          <a:xfrm>
            <a:off x="3206394" y="2413992"/>
            <a:ext cx="8863504" cy="3482482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420956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262878-3482-178A-E776-A6670BB5D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3000" b="1" dirty="0"/>
              <a:t>Deformable</a:t>
            </a:r>
            <a:r>
              <a:rPr kumimoji="1" lang="ko-KR" altLang="en-US" sz="3000" b="1" dirty="0"/>
              <a:t> </a:t>
            </a:r>
            <a:r>
              <a:rPr kumimoji="1" lang="en-US" altLang="ko-KR" sz="3000" b="1" dirty="0"/>
              <a:t>DETR : Multi scale deformable attention module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91A2DCA-4062-6E18-A812-AD5B4F25CFEC}"/>
              </a:ext>
            </a:extLst>
          </p:cNvPr>
          <p:cNvSpPr txBox="1">
            <a:spLocks/>
          </p:cNvSpPr>
          <p:nvPr/>
        </p:nvSpPr>
        <p:spPr>
          <a:xfrm>
            <a:off x="4622800" y="883759"/>
            <a:ext cx="7329672" cy="54380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0" lvl="1" indent="-457200">
              <a:lnSpc>
                <a:spcPct val="150000"/>
              </a:lnSpc>
              <a:buAutoNum type="arabicPeriod"/>
            </a:pPr>
            <a:endParaRPr kumimoji="1" lang="en-US" altLang="ko-KR" sz="2000" dirty="0">
              <a:highlight>
                <a:srgbClr val="FFFF00"/>
              </a:highlight>
              <a:latin typeface="+mj-lt"/>
              <a:sym typeface="Wingdings" pitchFamily="2" charset="2"/>
            </a:endParaRP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95F313B-B29A-9E3A-30E4-9DF374C9B5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2102" y="859317"/>
            <a:ext cx="11952383" cy="546248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300" b="1" dirty="0"/>
              <a:t>Deformable attention module : </a:t>
            </a:r>
            <a:r>
              <a:rPr kumimoji="1" lang="en-US" altLang="ko-KR" sz="2000" dirty="0"/>
              <a:t>Deformable DETR</a:t>
            </a:r>
            <a:r>
              <a:rPr kumimoji="1" lang="ko-KR" altLang="en-US" sz="2000" dirty="0"/>
              <a:t> </a:t>
            </a:r>
            <a:r>
              <a:rPr kumimoji="1" lang="en-US" altLang="ko-KR" sz="2000" dirty="0"/>
              <a:t>encoder</a:t>
            </a:r>
            <a:r>
              <a:rPr kumimoji="1" lang="ko-KR" altLang="en-US" sz="2000" dirty="0"/>
              <a:t>의 하나의 </a:t>
            </a:r>
            <a:r>
              <a:rPr kumimoji="1" lang="en-US" altLang="ko-KR" sz="2000" dirty="0"/>
              <a:t>layer</a:t>
            </a:r>
            <a:endParaRPr kumimoji="1" lang="ko-KR" altLang="en-US" sz="2000" dirty="0"/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EAF94A9F-377B-8AD7-9895-FE1C5288B8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0854" y="1427903"/>
            <a:ext cx="7070291" cy="5010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71809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262878-3482-178A-E776-A6670BB5D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3000" b="1" dirty="0"/>
              <a:t>Deformable</a:t>
            </a:r>
            <a:r>
              <a:rPr kumimoji="1" lang="ko-KR" altLang="en-US" sz="3000" b="1" dirty="0"/>
              <a:t> </a:t>
            </a:r>
            <a:r>
              <a:rPr kumimoji="1" lang="en-US" altLang="ko-KR" sz="3000" b="1" dirty="0"/>
              <a:t>DETR : Multi scale deformable attention module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91A2DCA-4062-6E18-A812-AD5B4F25CFEC}"/>
              </a:ext>
            </a:extLst>
          </p:cNvPr>
          <p:cNvSpPr txBox="1">
            <a:spLocks/>
          </p:cNvSpPr>
          <p:nvPr/>
        </p:nvSpPr>
        <p:spPr>
          <a:xfrm>
            <a:off x="4622800" y="883759"/>
            <a:ext cx="7329672" cy="54380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0" lvl="1" indent="-457200">
              <a:lnSpc>
                <a:spcPct val="150000"/>
              </a:lnSpc>
              <a:buAutoNum type="arabicPeriod"/>
            </a:pPr>
            <a:endParaRPr kumimoji="1" lang="en-US" altLang="ko-KR" sz="2000" dirty="0">
              <a:highlight>
                <a:srgbClr val="FFFF00"/>
              </a:highlight>
              <a:latin typeface="+mj-lt"/>
              <a:sym typeface="Wingdings" pitchFamily="2" charset="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내용 개체 틀 3">
                <a:extLst>
                  <a:ext uri="{FF2B5EF4-FFF2-40B4-BE49-F238E27FC236}">
                    <a16:creationId xmlns:a16="http://schemas.microsoft.com/office/drawing/2014/main" id="{A95F313B-B29A-9E3A-30E4-9DF374C9B55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2102" y="859317"/>
                <a:ext cx="11952383" cy="5462489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kumimoji="1" lang="en-US" altLang="ko-KR" sz="2300" b="1" i="1" smtClean="0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kumimoji="1" lang="en-US" altLang="ko-KR" sz="2300" dirty="0"/>
                  <a:t> : </a:t>
                </a:r>
                <a:r>
                  <a:rPr kumimoji="1" lang="en-US" altLang="ko-KR" sz="2000" dirty="0"/>
                  <a:t>Backbone output feature map = Encoder input feature map</a:t>
                </a:r>
              </a:p>
              <a:p>
                <a:pPr>
                  <a:lnSpc>
                    <a:spcPct val="150000"/>
                  </a:lnSpc>
                </a:pPr>
                <a:endParaRPr kumimoji="1" lang="ko-KR" altLang="en-US" sz="2300" dirty="0"/>
              </a:p>
            </p:txBody>
          </p:sp>
        </mc:Choice>
        <mc:Fallback>
          <p:sp>
            <p:nvSpPr>
              <p:cNvPr id="4" name="내용 개체 틀 3">
                <a:extLst>
                  <a:ext uri="{FF2B5EF4-FFF2-40B4-BE49-F238E27FC236}">
                    <a16:creationId xmlns:a16="http://schemas.microsoft.com/office/drawing/2014/main" id="{A95F313B-B29A-9E3A-30E4-9DF374C9B55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2102" y="859317"/>
                <a:ext cx="11952383" cy="5462489"/>
              </a:xfrm>
              <a:blipFill>
                <a:blip r:embed="rId3"/>
                <a:stretch>
                  <a:fillRect l="-63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290" name="Picture 2">
            <a:extLst>
              <a:ext uri="{FF2B5EF4-FFF2-40B4-BE49-F238E27FC236}">
                <a16:creationId xmlns:a16="http://schemas.microsoft.com/office/drawing/2014/main" id="{A24A9DE7-2DD7-6B52-83E3-B26B5350A1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127" y="1879769"/>
            <a:ext cx="11459746" cy="4094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35443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262878-3482-178A-E776-A6670BB5D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3000" b="1" dirty="0"/>
              <a:t>Deformable</a:t>
            </a:r>
            <a:r>
              <a:rPr kumimoji="1" lang="ko-KR" altLang="en-US" sz="3000" b="1" dirty="0"/>
              <a:t> </a:t>
            </a:r>
            <a:r>
              <a:rPr kumimoji="1" lang="en-US" altLang="ko-KR" sz="3000" b="1" dirty="0"/>
              <a:t>DETR : Multi scale deformable attention module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91A2DCA-4062-6E18-A812-AD5B4F25CFEC}"/>
              </a:ext>
            </a:extLst>
          </p:cNvPr>
          <p:cNvSpPr txBox="1">
            <a:spLocks/>
          </p:cNvSpPr>
          <p:nvPr/>
        </p:nvSpPr>
        <p:spPr>
          <a:xfrm>
            <a:off x="4622800" y="883759"/>
            <a:ext cx="7329672" cy="54380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0" lvl="1" indent="-457200">
              <a:lnSpc>
                <a:spcPct val="150000"/>
              </a:lnSpc>
              <a:buAutoNum type="arabicPeriod"/>
            </a:pPr>
            <a:endParaRPr kumimoji="1" lang="en-US" altLang="ko-KR" sz="2000" dirty="0">
              <a:highlight>
                <a:srgbClr val="FFFF00"/>
              </a:highlight>
              <a:latin typeface="+mj-lt"/>
              <a:sym typeface="Wingdings" pitchFamily="2" charset="2"/>
            </a:endParaRP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B8EE1E97-FA23-358F-707A-9E3386ED1B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2103" y="1082451"/>
            <a:ext cx="6771277" cy="5239355"/>
          </a:xfrm>
          <a:prstGeom prst="rect">
            <a:avLst/>
          </a:prstGeom>
        </p:spPr>
      </p:pic>
      <p:pic>
        <p:nvPicPr>
          <p:cNvPr id="14340" name="Picture 4">
            <a:extLst>
              <a:ext uri="{FF2B5EF4-FFF2-40B4-BE49-F238E27FC236}">
                <a16:creationId xmlns:a16="http://schemas.microsoft.com/office/drawing/2014/main" id="{5C787B86-B0E4-9B15-0006-0AB38820B2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2717" y="2921552"/>
            <a:ext cx="5107180" cy="873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98DEAEB-AC24-EDC8-BFD5-2ECCB62C23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33729" y="3819136"/>
            <a:ext cx="4765156" cy="2385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9647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262878-3482-178A-E776-A6670BB5D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3000" b="1" dirty="0"/>
              <a:t>Deformable</a:t>
            </a:r>
            <a:r>
              <a:rPr kumimoji="1" lang="ko-KR" altLang="en-US" sz="3000" b="1" dirty="0"/>
              <a:t> </a:t>
            </a:r>
            <a:r>
              <a:rPr kumimoji="1" lang="en-US" altLang="ko-KR" sz="3000" b="1" dirty="0"/>
              <a:t>DETR : Multi scale deformable attention module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91A2DCA-4062-6E18-A812-AD5B4F25CFEC}"/>
              </a:ext>
            </a:extLst>
          </p:cNvPr>
          <p:cNvSpPr txBox="1">
            <a:spLocks/>
          </p:cNvSpPr>
          <p:nvPr/>
        </p:nvSpPr>
        <p:spPr>
          <a:xfrm>
            <a:off x="4622800" y="883759"/>
            <a:ext cx="7329672" cy="54380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0" lvl="1" indent="-457200">
              <a:lnSpc>
                <a:spcPct val="150000"/>
              </a:lnSpc>
              <a:buAutoNum type="arabicPeriod"/>
            </a:pPr>
            <a:endParaRPr kumimoji="1" lang="en-US" altLang="ko-KR" sz="2000" dirty="0">
              <a:highlight>
                <a:srgbClr val="FFFF00"/>
              </a:highlight>
              <a:latin typeface="+mj-lt"/>
              <a:sym typeface="Wingdings" pitchFamily="2" charset="2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9E3C783-A00C-9E32-0CD3-39B0133247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528" y="1322867"/>
            <a:ext cx="6274932" cy="4212265"/>
          </a:xfrm>
          <a:prstGeom prst="rect">
            <a:avLst/>
          </a:prstGeom>
        </p:spPr>
      </p:pic>
      <p:pic>
        <p:nvPicPr>
          <p:cNvPr id="11" name="그림 10" descr="텍스트, 도표, 평면도, 평행이(가) 표시된 사진&#10;&#10;자동 생성된 설명">
            <a:extLst>
              <a:ext uri="{FF2B5EF4-FFF2-40B4-BE49-F238E27FC236}">
                <a16:creationId xmlns:a16="http://schemas.microsoft.com/office/drawing/2014/main" id="{B63A1C5E-2BB7-25DE-BAE7-313EA52B20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1712" y="2253550"/>
            <a:ext cx="5140760" cy="2872777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50E45D33-D70E-C64E-2F51-2B67E5343D93}"/>
              </a:ext>
            </a:extLst>
          </p:cNvPr>
          <p:cNvSpPr/>
          <p:nvPr/>
        </p:nvSpPr>
        <p:spPr>
          <a:xfrm>
            <a:off x="239528" y="1786074"/>
            <a:ext cx="1635321" cy="390378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67FCFE0-52A4-E524-43E5-9164F7C49496}"/>
              </a:ext>
            </a:extLst>
          </p:cNvPr>
          <p:cNvSpPr/>
          <p:nvPr/>
        </p:nvSpPr>
        <p:spPr>
          <a:xfrm>
            <a:off x="6818290" y="2199441"/>
            <a:ext cx="5140760" cy="2869262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109769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262878-3482-178A-E776-A6670BB5D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3000" b="1" dirty="0"/>
              <a:t>RT DETR : Efficient Hybrid Encoder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91A2DCA-4062-6E18-A812-AD5B4F25CFEC}"/>
              </a:ext>
            </a:extLst>
          </p:cNvPr>
          <p:cNvSpPr txBox="1">
            <a:spLocks/>
          </p:cNvSpPr>
          <p:nvPr/>
        </p:nvSpPr>
        <p:spPr>
          <a:xfrm>
            <a:off x="4622800" y="883759"/>
            <a:ext cx="7329672" cy="54380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0" lvl="1" indent="-457200">
              <a:lnSpc>
                <a:spcPct val="150000"/>
              </a:lnSpc>
              <a:buAutoNum type="arabicPeriod"/>
            </a:pPr>
            <a:endParaRPr kumimoji="1" lang="en-US" altLang="ko-KR" sz="2000" dirty="0">
              <a:highlight>
                <a:srgbClr val="FFFF00"/>
              </a:highlight>
              <a:latin typeface="+mj-lt"/>
              <a:sym typeface="Wingdings" pitchFamily="2" charset="2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9E3C783-A00C-9E32-0CD3-39B0133247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528" y="2790897"/>
            <a:ext cx="5486956" cy="3683309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50E45D33-D70E-C64E-2F51-2B67E5343D93}"/>
              </a:ext>
            </a:extLst>
          </p:cNvPr>
          <p:cNvSpPr/>
          <p:nvPr/>
        </p:nvSpPr>
        <p:spPr>
          <a:xfrm>
            <a:off x="239528" y="4425546"/>
            <a:ext cx="1957663" cy="1673690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33E99FB3-7ECE-8025-D164-BD25DB024D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7042" y="2790897"/>
            <a:ext cx="6265430" cy="2238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58911DF8-1BF1-7927-8C91-132A75A0BEB8}"/>
              </a:ext>
            </a:extLst>
          </p:cNvPr>
          <p:cNvCxnSpPr>
            <a:cxnSpLocks/>
            <a:endCxn id="4" idx="1"/>
          </p:cNvCxnSpPr>
          <p:nvPr/>
        </p:nvCxnSpPr>
        <p:spPr>
          <a:xfrm flipV="1">
            <a:off x="2211696" y="3910190"/>
            <a:ext cx="3475346" cy="1457974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F321E0DD-05B0-063B-721E-808091F3FBB6}"/>
              </a:ext>
            </a:extLst>
          </p:cNvPr>
          <p:cNvSpPr/>
          <p:nvPr/>
        </p:nvSpPr>
        <p:spPr>
          <a:xfrm>
            <a:off x="10617565" y="4639177"/>
            <a:ext cx="677577" cy="390306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내용 개체 틀 3">
            <a:extLst>
              <a:ext uri="{FF2B5EF4-FFF2-40B4-BE49-F238E27FC236}">
                <a16:creationId xmlns:a16="http://schemas.microsoft.com/office/drawing/2014/main" id="{C3CD573B-A0DF-26C5-1175-56FB2E3984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2102" y="859317"/>
            <a:ext cx="11952383" cy="546248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2300" b="1" dirty="0"/>
              <a:t>문제점 </a:t>
            </a:r>
            <a:r>
              <a:rPr kumimoji="1" lang="en-US" altLang="ko-KR" sz="2300" b="1" dirty="0"/>
              <a:t>1 : </a:t>
            </a:r>
            <a:r>
              <a:rPr kumimoji="1" lang="ko-KR" altLang="en-US" sz="2000" dirty="0">
                <a:latin typeface="+mj-lt"/>
              </a:rPr>
              <a:t>급격히 증가한 </a:t>
            </a:r>
            <a:r>
              <a:rPr kumimoji="1" lang="en-US" altLang="ko-KR" sz="2000" dirty="0">
                <a:latin typeface="+mj-lt"/>
              </a:rPr>
              <a:t>sequence length</a:t>
            </a:r>
            <a:r>
              <a:rPr kumimoji="1" lang="ko-KR" altLang="en-US" sz="2000" dirty="0">
                <a:latin typeface="+mj-lt"/>
              </a:rPr>
              <a:t>로 인해 </a:t>
            </a:r>
            <a:r>
              <a:rPr kumimoji="1" lang="en-US" altLang="ko-KR" sz="2000" dirty="0">
                <a:latin typeface="+mj-lt"/>
              </a:rPr>
              <a:t>encoder</a:t>
            </a:r>
            <a:r>
              <a:rPr kumimoji="1" lang="ko-KR" altLang="en-US" sz="2000" dirty="0">
                <a:latin typeface="+mj-lt"/>
              </a:rPr>
              <a:t>가 </a:t>
            </a:r>
            <a:r>
              <a:rPr kumimoji="1" lang="en-US" altLang="ko-KR" sz="2000" dirty="0">
                <a:latin typeface="+mj-lt"/>
              </a:rPr>
              <a:t>computational bottleneck</a:t>
            </a:r>
            <a:r>
              <a:rPr kumimoji="1" lang="ko-KR" altLang="en-US" sz="2000" dirty="0">
                <a:latin typeface="+mj-lt"/>
              </a:rPr>
              <a:t>이 되는 문제가 여전히 존재</a:t>
            </a:r>
            <a:endParaRPr kumimoji="1" lang="en-US" altLang="ko-KR" sz="2000" dirty="0">
              <a:latin typeface="+mj-lt"/>
            </a:endParaRPr>
          </a:p>
          <a:p>
            <a:pPr>
              <a:lnSpc>
                <a:spcPct val="150000"/>
              </a:lnSpc>
            </a:pPr>
            <a:endParaRPr kumimoji="1" lang="ko-KR" altLang="en-US" sz="2300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BFE1F51-9AC8-9165-1357-83B4B90F742D}"/>
              </a:ext>
            </a:extLst>
          </p:cNvPr>
          <p:cNvSpPr/>
          <p:nvPr/>
        </p:nvSpPr>
        <p:spPr>
          <a:xfrm>
            <a:off x="10368682" y="3324730"/>
            <a:ext cx="998823" cy="975765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557852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262878-3482-178A-E776-A6670BB5D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3000" b="1" dirty="0"/>
              <a:t>RT DETR : Efficient Hybrid Encoder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91A2DCA-4062-6E18-A812-AD5B4F25CFEC}"/>
              </a:ext>
            </a:extLst>
          </p:cNvPr>
          <p:cNvSpPr txBox="1">
            <a:spLocks/>
          </p:cNvSpPr>
          <p:nvPr/>
        </p:nvSpPr>
        <p:spPr>
          <a:xfrm>
            <a:off x="4622800" y="883759"/>
            <a:ext cx="7329672" cy="54380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0" lvl="1" indent="-457200">
              <a:lnSpc>
                <a:spcPct val="150000"/>
              </a:lnSpc>
              <a:buAutoNum type="arabicPeriod"/>
            </a:pPr>
            <a:endParaRPr kumimoji="1" lang="en-US" altLang="ko-KR" sz="2000" dirty="0">
              <a:highlight>
                <a:srgbClr val="FFFF00"/>
              </a:highlight>
              <a:latin typeface="+mj-lt"/>
              <a:sym typeface="Wingdings" pitchFamily="2" charset="2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9E3C783-A00C-9E32-0CD3-39B0133247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528" y="2790897"/>
            <a:ext cx="5486956" cy="3683309"/>
          </a:xfrm>
          <a:prstGeom prst="rect">
            <a:avLst/>
          </a:prstGeom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33E99FB3-7ECE-8025-D164-BD25DB024D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7042" y="2790897"/>
            <a:ext cx="6265430" cy="2238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2" name="내용 개체 틀 3">
                <a:extLst>
                  <a:ext uri="{FF2B5EF4-FFF2-40B4-BE49-F238E27FC236}">
                    <a16:creationId xmlns:a16="http://schemas.microsoft.com/office/drawing/2014/main" id="{C3CD573B-A0DF-26C5-1175-56FB2E3984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2102" y="859317"/>
                <a:ext cx="11952383" cy="5462489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kumimoji="1" lang="ko-KR" altLang="en-US" sz="2300" b="1" dirty="0"/>
                  <a:t>문제점 </a:t>
                </a:r>
                <a:r>
                  <a:rPr kumimoji="1" lang="en-US" altLang="ko-KR" sz="2300" b="1" dirty="0"/>
                  <a:t>1 : </a:t>
                </a:r>
                <a:r>
                  <a:rPr kumimoji="1" lang="en-US" altLang="ko-KR" sz="2000" dirty="0">
                    <a:latin typeface="+mj-lt"/>
                  </a:rPr>
                  <a:t>object</a:t>
                </a:r>
                <a:r>
                  <a:rPr kumimoji="1" lang="ko-KR" altLang="en-US" sz="2000" dirty="0" err="1">
                    <a:latin typeface="+mj-lt"/>
                  </a:rPr>
                  <a:t>에</a:t>
                </a:r>
                <a:r>
                  <a:rPr kumimoji="1" lang="ko-KR" altLang="en-US" sz="2000" dirty="0">
                    <a:latin typeface="+mj-lt"/>
                  </a:rPr>
                  <a:t> 대한 풍부한 의미 정보를 포함하는 </a:t>
                </a:r>
                <a:r>
                  <a:rPr kumimoji="1" lang="en-US" altLang="ko-KR" sz="2000" dirty="0">
                    <a:latin typeface="+mj-lt"/>
                  </a:rPr>
                  <a:t>high-level features</a:t>
                </a:r>
                <a:r>
                  <a:rPr kumimoji="1" lang="ko-KR" altLang="en-US" sz="2000" dirty="0">
                    <a:latin typeface="+mj-lt"/>
                  </a:rPr>
                  <a:t>는 </a:t>
                </a:r>
                <a:r>
                  <a:rPr kumimoji="1" lang="en-US" altLang="ko-KR" sz="2000" dirty="0">
                    <a:latin typeface="+mj-lt"/>
                  </a:rPr>
                  <a:t>low-level features</a:t>
                </a:r>
                <a:r>
                  <a:rPr kumimoji="1" lang="ko-KR" altLang="en-US" sz="2000" dirty="0">
                    <a:latin typeface="+mj-lt"/>
                  </a:rPr>
                  <a:t>에서 추출되기 때문에</a:t>
                </a:r>
                <a:r>
                  <a:rPr kumimoji="1" lang="en-US" altLang="ko-KR" sz="2000" dirty="0">
                    <a:latin typeface="+mj-lt"/>
                  </a:rPr>
                  <a:t>, </a:t>
                </a:r>
                <a:r>
                  <a:rPr kumimoji="1" lang="en-US" altLang="ko-KR" sz="2000" dirty="0" err="1">
                    <a:latin typeface="+mj-lt"/>
                  </a:rPr>
                  <a:t>concat</a:t>
                </a:r>
                <a:r>
                  <a:rPr kumimoji="1" lang="ko-KR" altLang="en-US" sz="2000" dirty="0">
                    <a:latin typeface="+mj-lt"/>
                  </a:rPr>
                  <a:t>된 </a:t>
                </a:r>
                <a:r>
                  <a:rPr kumimoji="1" lang="en-US" altLang="ko-KR" sz="2000" dirty="0">
                    <a:latin typeface="+mj-lt"/>
                  </a:rPr>
                  <a:t>multi-scale features</a:t>
                </a:r>
                <a:r>
                  <a:rPr kumimoji="1" lang="ko-KR" altLang="en-US" sz="2000" dirty="0">
                    <a:latin typeface="+mj-lt"/>
                  </a:rPr>
                  <a:t>들에 대한 </a:t>
                </a:r>
                <a:r>
                  <a:rPr kumimoji="1" lang="en-US" altLang="ko-KR" sz="2000" dirty="0">
                    <a:latin typeface="+mj-lt"/>
                  </a:rPr>
                  <a:t>feature interaction</a:t>
                </a:r>
                <a:r>
                  <a:rPr kumimoji="1" lang="ko-KR" altLang="en-US" sz="2000" dirty="0">
                    <a:latin typeface="+mj-lt"/>
                  </a:rPr>
                  <a:t>은 </a:t>
                </a:r>
                <a:r>
                  <a:rPr kumimoji="1" lang="en-US" altLang="ko-KR" sz="2000" u="sng" dirty="0">
                    <a:latin typeface="+mj-lt"/>
                  </a:rPr>
                  <a:t>redundant</a:t>
                </a:r>
                <a:r>
                  <a:rPr kumimoji="1" lang="ko-KR" altLang="en-US" sz="2000" dirty="0" err="1">
                    <a:latin typeface="+mj-lt"/>
                  </a:rPr>
                  <a:t>를</a:t>
                </a:r>
                <a:r>
                  <a:rPr kumimoji="1" lang="ko-KR" altLang="en-US" sz="2000" dirty="0">
                    <a:latin typeface="+mj-lt"/>
                  </a:rPr>
                  <a:t> 만듦</a:t>
                </a:r>
                <a:endParaRPr kumimoji="1" lang="en-US" altLang="ko-KR" sz="2000" dirty="0">
                  <a:latin typeface="+mj-lt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kumimoji="1" lang="ko-KR" altLang="en-US" sz="2000" dirty="0">
                    <a:latin typeface="+mj-lt"/>
                  </a:rPr>
                  <a:t>   </a:t>
                </a:r>
                <a:r>
                  <a:rPr kumimoji="1" lang="en-US" altLang="ko-KR" sz="2000" dirty="0">
                    <a:latin typeface="+mj-lt"/>
                    <a:sym typeface="Wingdings" pitchFamily="2" charset="2"/>
                  </a:rPr>
                  <a:t> </a:t>
                </a:r>
                <a:r>
                  <a:rPr kumimoji="1" lang="en-US" altLang="ko-KR" sz="2000" u="sng" dirty="0">
                    <a:latin typeface="+mj-lt"/>
                    <a:sym typeface="Wingdings" pitchFamily="2" charset="2"/>
                  </a:rPr>
                  <a:t>“encoder input</a:t>
                </a:r>
                <a:r>
                  <a:rPr kumimoji="1" lang="ko-KR" altLang="en-US" sz="2000" u="sng" dirty="0" err="1">
                    <a:latin typeface="+mj-lt"/>
                    <a:sym typeface="Wingdings" pitchFamily="2" charset="2"/>
                  </a:rPr>
                  <a:t>으로</a:t>
                </a:r>
                <a:r>
                  <a:rPr kumimoji="1" lang="en-US" altLang="ko-KR" sz="2000" u="sng" dirty="0">
                    <a:latin typeface="+mj-lt"/>
                    <a:sym typeface="Wingdings" pitchFamily="2" charset="2"/>
                  </a:rPr>
                  <a:t> high-level feature</a:t>
                </a:r>
                <a:r>
                  <a:rPr kumimoji="1" lang="ko-KR" altLang="en-US" sz="2000" u="sng" dirty="0">
                    <a:latin typeface="+mj-lt"/>
                    <a:sym typeface="Wingdings" pitchFamily="2" charset="2"/>
                  </a:rPr>
                  <a:t>인 </a:t>
                </a:r>
                <a14:m>
                  <m:oMath xmlns:m="http://schemas.openxmlformats.org/officeDocument/2006/math">
                    <m:r>
                      <a:rPr kumimoji="1" lang="en-US" altLang="ko-KR" sz="2000" b="0" i="1" u="sng" smtClean="0">
                        <a:latin typeface="Cambria Math" panose="02040503050406030204" pitchFamily="18" charset="0"/>
                        <a:sym typeface="Wingdings" pitchFamily="2" charset="2"/>
                      </a:rPr>
                      <m:t>𝑆</m:t>
                    </m:r>
                    <m:r>
                      <a:rPr kumimoji="1" lang="en-US" altLang="ko-KR" sz="2000" b="0" i="1" u="sng" smtClean="0">
                        <a:latin typeface="Cambria Math" panose="02040503050406030204" pitchFamily="18" charset="0"/>
                        <a:sym typeface="Wingdings" pitchFamily="2" charset="2"/>
                      </a:rPr>
                      <m:t>5(=</m:t>
                    </m:r>
                    <m:sSup>
                      <m:sSupPr>
                        <m:ctrlPr>
                          <a:rPr kumimoji="1" lang="en-US" altLang="ko-KR" sz="2000" b="0" i="1" u="sng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pPr>
                      <m:e>
                        <m:r>
                          <a:rPr kumimoji="1" lang="en-US" altLang="ko-KR" sz="2000" b="0" i="1" u="sng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𝑥</m:t>
                        </m:r>
                      </m:e>
                      <m:sup>
                        <m:r>
                          <a:rPr kumimoji="1" lang="en-US" altLang="ko-KR" sz="2000" b="0" i="1" u="sng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3</m:t>
                        </m:r>
                      </m:sup>
                    </m:sSup>
                    <m:r>
                      <a:rPr kumimoji="1" lang="en-US" altLang="ko-KR" sz="2000" b="0" i="1" u="sng" smtClean="0">
                        <a:latin typeface="Cambria Math" panose="02040503050406030204" pitchFamily="18" charset="0"/>
                        <a:sym typeface="Wingdings" pitchFamily="2" charset="2"/>
                      </a:rPr>
                      <m:t>)</m:t>
                    </m:r>
                  </m:oMath>
                </a14:m>
                <a:r>
                  <a:rPr kumimoji="1" lang="en-US" altLang="ko-KR" sz="2000" u="sng" dirty="0">
                    <a:latin typeface="+mj-lt"/>
                    <a:sym typeface="Wingdings" pitchFamily="2" charset="2"/>
                  </a:rPr>
                  <a:t> feature</a:t>
                </a:r>
                <a:r>
                  <a:rPr kumimoji="1" lang="ko-KR" altLang="en-US" sz="2000" u="sng" dirty="0">
                    <a:latin typeface="+mj-lt"/>
                    <a:sym typeface="Wingdings" pitchFamily="2" charset="2"/>
                  </a:rPr>
                  <a:t>만 사용해도 될 것이다</a:t>
                </a:r>
                <a:r>
                  <a:rPr kumimoji="1" lang="en-US" altLang="ko-KR" sz="2000" u="sng" dirty="0">
                    <a:latin typeface="+mj-lt"/>
                    <a:sym typeface="Wingdings" pitchFamily="2" charset="2"/>
                  </a:rPr>
                  <a:t>”</a:t>
                </a:r>
                <a:endParaRPr kumimoji="1" lang="en-US" altLang="ko-KR" sz="2000" u="sng" dirty="0">
                  <a:latin typeface="+mj-lt"/>
                </a:endParaRPr>
              </a:p>
            </p:txBody>
          </p:sp>
        </mc:Choice>
        <mc:Fallback>
          <p:sp>
            <p:nvSpPr>
              <p:cNvPr id="12" name="내용 개체 틀 3">
                <a:extLst>
                  <a:ext uri="{FF2B5EF4-FFF2-40B4-BE49-F238E27FC236}">
                    <a16:creationId xmlns:a16="http://schemas.microsoft.com/office/drawing/2014/main" id="{C3CD573B-A0DF-26C5-1175-56FB2E3984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2102" y="859317"/>
                <a:ext cx="11952383" cy="5462489"/>
              </a:xfrm>
              <a:blipFill>
                <a:blip r:embed="rId5"/>
                <a:stretch>
                  <a:fillRect l="-637" r="-3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직사각형 12">
            <a:extLst>
              <a:ext uri="{FF2B5EF4-FFF2-40B4-BE49-F238E27FC236}">
                <a16:creationId xmlns:a16="http://schemas.microsoft.com/office/drawing/2014/main" id="{8BFE1F51-9AC8-9165-1357-83B4B90F742D}"/>
              </a:ext>
            </a:extLst>
          </p:cNvPr>
          <p:cNvSpPr/>
          <p:nvPr/>
        </p:nvSpPr>
        <p:spPr>
          <a:xfrm>
            <a:off x="8118863" y="2710308"/>
            <a:ext cx="3261799" cy="1605134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873B653-4215-C732-0215-3D38C2E0CB4C}"/>
              </a:ext>
            </a:extLst>
          </p:cNvPr>
          <p:cNvSpPr/>
          <p:nvPr/>
        </p:nvSpPr>
        <p:spPr>
          <a:xfrm>
            <a:off x="239528" y="4425546"/>
            <a:ext cx="1957663" cy="1673690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C80FD42D-9676-D690-B85E-950B1B9379C1}"/>
              </a:ext>
            </a:extLst>
          </p:cNvPr>
          <p:cNvCxnSpPr>
            <a:cxnSpLocks/>
          </p:cNvCxnSpPr>
          <p:nvPr/>
        </p:nvCxnSpPr>
        <p:spPr>
          <a:xfrm flipV="1">
            <a:off x="2211696" y="3910190"/>
            <a:ext cx="3475346" cy="1457974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06064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262878-3482-178A-E776-A6670BB5D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000" b="1" dirty="0"/>
              <a:t>Outline</a:t>
            </a:r>
            <a:endParaRPr kumimoji="1" lang="ko-KR" altLang="en-US" sz="3000" b="1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AF2C187-0F7B-3088-D810-FBE27C7B91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514" y="852966"/>
            <a:ext cx="11952383" cy="5438047"/>
          </a:xfrm>
        </p:spPr>
        <p:txBody>
          <a:bodyPr>
            <a:norm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AutoNum type="arabicPeriod"/>
            </a:pPr>
            <a:r>
              <a:rPr kumimoji="1" lang="en-US" altLang="ko-KR" sz="2500" b="1" dirty="0"/>
              <a:t>DETR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arenR"/>
            </a:pPr>
            <a:r>
              <a:rPr kumimoji="1" lang="en-US" altLang="ko-KR" sz="2200" dirty="0"/>
              <a:t>Direct set prediction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arenR"/>
            </a:pPr>
            <a:r>
              <a:rPr kumimoji="1" lang="ko-KR" altLang="en-US" sz="2200" dirty="0"/>
              <a:t>문제점</a:t>
            </a:r>
            <a:endParaRPr kumimoji="1" lang="en-US" altLang="ko-KR" sz="22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AutoNum type="arabicPeriod"/>
            </a:pPr>
            <a:r>
              <a:rPr kumimoji="1" lang="en-US" altLang="ko-KR" sz="2500" b="1" dirty="0"/>
              <a:t>Deformable DETR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arenR"/>
            </a:pPr>
            <a:r>
              <a:rPr kumimoji="1" lang="en-US" altLang="ko-KR" sz="2200" dirty="0"/>
              <a:t>Multi Scale Deformable attention module 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arenR"/>
            </a:pPr>
            <a:r>
              <a:rPr kumimoji="1" lang="ko-KR" altLang="en-US" sz="2200" dirty="0"/>
              <a:t>문제점</a:t>
            </a:r>
            <a:endParaRPr kumimoji="1" lang="en-US" altLang="ko-KR" sz="22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AutoNum type="arabicPeriod"/>
            </a:pPr>
            <a:r>
              <a:rPr kumimoji="1" lang="en-US" altLang="ko-KR" sz="2500" b="1" dirty="0"/>
              <a:t>RT DETR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arenR"/>
            </a:pPr>
            <a:r>
              <a:rPr kumimoji="1" lang="en-US" altLang="ko-KR" sz="2200" dirty="0"/>
              <a:t>Hybrid Encoder (AIFI, CCFF)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arenR"/>
            </a:pPr>
            <a:r>
              <a:rPr kumimoji="1" lang="en-US" altLang="ko-KR" sz="2200" dirty="0"/>
              <a:t>Uncertainty-minimal Query Selection</a:t>
            </a:r>
          </a:p>
        </p:txBody>
      </p:sp>
    </p:spTree>
    <p:extLst>
      <p:ext uri="{BB962C8B-B14F-4D97-AF65-F5344CB8AC3E}">
        <p14:creationId xmlns:p14="http://schemas.microsoft.com/office/powerpoint/2010/main" val="18360604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262878-3482-178A-E776-A6670BB5D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3000" b="1" dirty="0"/>
              <a:t>RT DETR : Efficient Hybrid Encoder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91A2DCA-4062-6E18-A812-AD5B4F25CFEC}"/>
              </a:ext>
            </a:extLst>
          </p:cNvPr>
          <p:cNvSpPr txBox="1">
            <a:spLocks/>
          </p:cNvSpPr>
          <p:nvPr/>
        </p:nvSpPr>
        <p:spPr>
          <a:xfrm>
            <a:off x="4622800" y="883759"/>
            <a:ext cx="7329672" cy="54380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0" lvl="1" indent="-457200">
              <a:lnSpc>
                <a:spcPct val="150000"/>
              </a:lnSpc>
              <a:buAutoNum type="arabicPeriod"/>
            </a:pPr>
            <a:endParaRPr kumimoji="1" lang="en-US" altLang="ko-KR" sz="2000" dirty="0">
              <a:highlight>
                <a:srgbClr val="FFFF00"/>
              </a:highlight>
              <a:latin typeface="+mj-lt"/>
              <a:sym typeface="Wingdings" pitchFamily="2" charset="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내용 개체 틀 3">
                <a:extLst>
                  <a:ext uri="{FF2B5EF4-FFF2-40B4-BE49-F238E27FC236}">
                    <a16:creationId xmlns:a16="http://schemas.microsoft.com/office/drawing/2014/main" id="{C3CD573B-A0DF-26C5-1175-56FB2E3984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2102" y="859317"/>
                <a:ext cx="11952383" cy="5462489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kumimoji="1" lang="ko-KR" altLang="en-US" sz="2300" b="1" dirty="0"/>
                  <a:t>문제점 </a:t>
                </a:r>
                <a:r>
                  <a:rPr kumimoji="1" lang="en-US" altLang="ko-KR" sz="2300" b="1" dirty="0"/>
                  <a:t>1 : </a:t>
                </a:r>
                <a:r>
                  <a:rPr kumimoji="1" lang="en-US" altLang="ko-KR" sz="2000" u="sng" dirty="0">
                    <a:latin typeface="+mj-lt"/>
                    <a:sym typeface="Wingdings" pitchFamily="2" charset="2"/>
                  </a:rPr>
                  <a:t>“encoder input</a:t>
                </a:r>
                <a:r>
                  <a:rPr kumimoji="1" lang="ko-KR" altLang="en-US" sz="2000" u="sng" dirty="0" err="1">
                    <a:latin typeface="+mj-lt"/>
                    <a:sym typeface="Wingdings" pitchFamily="2" charset="2"/>
                  </a:rPr>
                  <a:t>으로</a:t>
                </a:r>
                <a:r>
                  <a:rPr kumimoji="1" lang="en-US" altLang="ko-KR" sz="2000" u="sng" dirty="0">
                    <a:latin typeface="+mj-lt"/>
                    <a:sym typeface="Wingdings" pitchFamily="2" charset="2"/>
                  </a:rPr>
                  <a:t> high-level feature</a:t>
                </a:r>
                <a:r>
                  <a:rPr kumimoji="1" lang="ko-KR" altLang="en-US" sz="2000" u="sng" dirty="0">
                    <a:latin typeface="+mj-lt"/>
                    <a:sym typeface="Wingdings" pitchFamily="2" charset="2"/>
                  </a:rPr>
                  <a:t>인 </a:t>
                </a:r>
                <a14:m>
                  <m:oMath xmlns:m="http://schemas.openxmlformats.org/officeDocument/2006/math">
                    <m:r>
                      <a:rPr kumimoji="1" lang="en-US" altLang="ko-KR" sz="2000" b="0" i="1" u="sng" smtClean="0">
                        <a:latin typeface="Cambria Math" panose="02040503050406030204" pitchFamily="18" charset="0"/>
                        <a:sym typeface="Wingdings" pitchFamily="2" charset="2"/>
                      </a:rPr>
                      <m:t>𝑆</m:t>
                    </m:r>
                    <m:r>
                      <a:rPr kumimoji="1" lang="en-US" altLang="ko-KR" sz="2000" b="0" i="1" u="sng" smtClean="0">
                        <a:latin typeface="Cambria Math" panose="02040503050406030204" pitchFamily="18" charset="0"/>
                        <a:sym typeface="Wingdings" pitchFamily="2" charset="2"/>
                      </a:rPr>
                      <m:t>5(=</m:t>
                    </m:r>
                    <m:sSup>
                      <m:sSupPr>
                        <m:ctrlPr>
                          <a:rPr kumimoji="1" lang="en-US" altLang="ko-KR" sz="2000" b="0" i="1" u="sng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pPr>
                      <m:e>
                        <m:r>
                          <a:rPr kumimoji="1" lang="en-US" altLang="ko-KR" sz="2000" b="0" i="1" u="sng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𝑥</m:t>
                        </m:r>
                      </m:e>
                      <m:sup>
                        <m:r>
                          <a:rPr kumimoji="1" lang="en-US" altLang="ko-KR" sz="2000" b="0" i="1" u="sng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3</m:t>
                        </m:r>
                      </m:sup>
                    </m:sSup>
                    <m:r>
                      <a:rPr kumimoji="1" lang="en-US" altLang="ko-KR" sz="2000" b="0" i="1" u="sng" smtClean="0">
                        <a:latin typeface="Cambria Math" panose="02040503050406030204" pitchFamily="18" charset="0"/>
                        <a:sym typeface="Wingdings" pitchFamily="2" charset="2"/>
                      </a:rPr>
                      <m:t>)</m:t>
                    </m:r>
                  </m:oMath>
                </a14:m>
                <a:r>
                  <a:rPr kumimoji="1" lang="en-US" altLang="ko-KR" sz="2000" u="sng" dirty="0">
                    <a:latin typeface="+mj-lt"/>
                    <a:sym typeface="Wingdings" pitchFamily="2" charset="2"/>
                  </a:rPr>
                  <a:t> feature</a:t>
                </a:r>
                <a:r>
                  <a:rPr kumimoji="1" lang="ko-KR" altLang="en-US" sz="2000" u="sng" dirty="0">
                    <a:latin typeface="+mj-lt"/>
                    <a:sym typeface="Wingdings" pitchFamily="2" charset="2"/>
                  </a:rPr>
                  <a:t>만 사용해도 될 것이다</a:t>
                </a:r>
                <a:r>
                  <a:rPr kumimoji="1" lang="en-US" altLang="ko-KR" sz="2000" u="sng" dirty="0">
                    <a:latin typeface="+mj-lt"/>
                    <a:sym typeface="Wingdings" pitchFamily="2" charset="2"/>
                  </a:rPr>
                  <a:t>”</a:t>
                </a:r>
                <a:endParaRPr kumimoji="1" lang="en-US" altLang="ko-KR" sz="2000" u="sng" dirty="0">
                  <a:latin typeface="+mj-lt"/>
                </a:endParaRPr>
              </a:p>
              <a:p>
                <a:pPr>
                  <a:lnSpc>
                    <a:spcPct val="150000"/>
                  </a:lnSpc>
                </a:pPr>
                <a:endParaRPr kumimoji="1" lang="en-US" altLang="ko-KR" sz="2000" u="sng" dirty="0">
                  <a:latin typeface="+mj-lt"/>
                </a:endParaRPr>
              </a:p>
            </p:txBody>
          </p:sp>
        </mc:Choice>
        <mc:Fallback>
          <p:sp>
            <p:nvSpPr>
              <p:cNvPr id="12" name="내용 개체 틀 3">
                <a:extLst>
                  <a:ext uri="{FF2B5EF4-FFF2-40B4-BE49-F238E27FC236}">
                    <a16:creationId xmlns:a16="http://schemas.microsoft.com/office/drawing/2014/main" id="{C3CD573B-A0DF-26C5-1175-56FB2E3984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2102" y="859317"/>
                <a:ext cx="11952383" cy="5462489"/>
              </a:xfrm>
              <a:blipFill>
                <a:blip r:embed="rId3"/>
                <a:stretch>
                  <a:fillRect l="-63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434" name="Picture 2">
            <a:extLst>
              <a:ext uri="{FF2B5EF4-FFF2-40B4-BE49-F238E27FC236}">
                <a16:creationId xmlns:a16="http://schemas.microsoft.com/office/drawing/2014/main" id="{85A8F011-E066-974B-D87A-C96EAE3F00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54" y="1377049"/>
            <a:ext cx="7716941" cy="2384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6" name="Picture 4">
            <a:extLst>
              <a:ext uri="{FF2B5EF4-FFF2-40B4-BE49-F238E27FC236}">
                <a16:creationId xmlns:a16="http://schemas.microsoft.com/office/drawing/2014/main" id="{61576053-1A7F-63A4-FA26-4DDAB89EEF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528" y="3761463"/>
            <a:ext cx="5007792" cy="2689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768106C-592F-D8B3-3C8D-EF0AFB18E8FD}"/>
                  </a:ext>
                </a:extLst>
              </p:cNvPr>
              <p:cNvSpPr txBox="1"/>
              <p:nvPr/>
            </p:nvSpPr>
            <p:spPr>
              <a:xfrm>
                <a:off x="5364746" y="4716030"/>
                <a:ext cx="6468840" cy="14273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kumimoji="1" lang="en-US" altLang="ko-KR" dirty="0"/>
                  <a:t> : multi-scale features</a:t>
                </a:r>
                <a:r>
                  <a:rPr kumimoji="1" lang="ko-KR" altLang="en-US" dirty="0"/>
                  <a:t>들을 </a:t>
                </a:r>
                <a:r>
                  <a:rPr kumimoji="1" lang="en-US" altLang="ko-KR" dirty="0" err="1"/>
                  <a:t>Concat</a:t>
                </a:r>
                <a:r>
                  <a:rPr kumimoji="1" lang="en-US" altLang="ko-KR" dirty="0"/>
                  <a:t> </a:t>
                </a:r>
                <a:r>
                  <a:rPr kumimoji="1" lang="ko-KR" altLang="en-US" dirty="0"/>
                  <a:t>후 </a:t>
                </a:r>
                <a:r>
                  <a:rPr kumimoji="1" lang="en-US" altLang="ko-KR" dirty="0"/>
                  <a:t>encoder </a:t>
                </a:r>
                <a:endParaRPr kumimoji="1" lang="en-US" altLang="ko-KR" sz="2000" dirty="0"/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sz="20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sSub>
                          <m:sSubPr>
                            <m:ctrlPr>
                              <a:rPr kumimoji="1" lang="en-US" altLang="ko-KR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sz="20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kumimoji="1" lang="en-US" altLang="ko-KR" sz="2000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sub>
                    </m:sSub>
                  </m:oMath>
                </a14:m>
                <a:r>
                  <a:rPr kumimoji="1" lang="en-US" altLang="ko-KR" sz="2000" dirty="0"/>
                  <a:t>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r>
                  <a:rPr kumimoji="1" lang="en-US" altLang="ko-KR" dirty="0"/>
                  <a:t> single-scale encoder + cross-scale fusion(</a:t>
                </a:r>
                <a:r>
                  <a:rPr kumimoji="1" lang="en-US" altLang="ko-KR" dirty="0" err="1"/>
                  <a:t>PANet</a:t>
                </a:r>
                <a:r>
                  <a:rPr kumimoji="1" lang="en-US" altLang="ko-KR" dirty="0"/>
                  <a:t>)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kumimoji="1" lang="en-US" altLang="ko-KR" b="0" i="1" smtClean="0">
                        <a:highlight>
                          <a:srgbClr val="FFFF00"/>
                        </a:highlight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kumimoji="1" lang="en-US" altLang="ko-KR" dirty="0"/>
                  <a:t>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i="1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i="1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sSub>
                          <m:sSubPr>
                            <m:ctrlPr>
                              <a:rPr kumimoji="1" lang="en-US" altLang="ko-KR" i="1">
                                <a:highlight>
                                  <a:srgbClr val="FFFF00"/>
                                </a:highlight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i="1">
                                <a:highlight>
                                  <a:srgbClr val="FFFF00"/>
                                </a:highlight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kumimoji="1" lang="en-US" altLang="ko-KR" i="1">
                                <a:highlight>
                                  <a:srgbClr val="FFFF00"/>
                                </a:highlight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sub>
                    </m:sSub>
                  </m:oMath>
                </a14:m>
                <a:r>
                  <a:rPr kumimoji="1" lang="ko-KR" altLang="en-US" dirty="0">
                    <a:highlight>
                      <a:srgbClr val="FFFF00"/>
                    </a:highlight>
                  </a:rPr>
                  <a:t> </a:t>
                </a:r>
                <a:r>
                  <a:rPr kumimoji="1" lang="en-US" altLang="ko-KR" dirty="0">
                    <a:highlight>
                      <a:srgbClr val="FFFF00"/>
                    </a:highlight>
                  </a:rPr>
                  <a:t>+ </a:t>
                </a:r>
                <a:r>
                  <a:rPr kumimoji="1" lang="ko-KR" altLang="en-US" dirty="0">
                    <a:highlight>
                      <a:srgbClr val="FFFF00"/>
                    </a:highlight>
                  </a:rPr>
                  <a:t>발전된 </a:t>
                </a:r>
                <a:r>
                  <a:rPr kumimoji="1" lang="en-US" altLang="ko-KR" u="sng" dirty="0">
                    <a:highlight>
                      <a:srgbClr val="FFFF00"/>
                    </a:highlight>
                  </a:rPr>
                  <a:t>efficient hybrid encoder (CCFF + AIFI)</a:t>
                </a: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768106C-592F-D8B3-3C8D-EF0AFB18E8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4746" y="4716030"/>
                <a:ext cx="6468840" cy="1427378"/>
              </a:xfrm>
              <a:prstGeom prst="rect">
                <a:avLst/>
              </a:prstGeom>
              <a:blipFill>
                <a:blip r:embed="rId6"/>
                <a:stretch>
                  <a:fillRect b="-442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410951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262878-3482-178A-E776-A6670BB5D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3000" b="1" dirty="0"/>
              <a:t>RT DETR : Efficient Hybrid Encoder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91A2DCA-4062-6E18-A812-AD5B4F25CFEC}"/>
              </a:ext>
            </a:extLst>
          </p:cNvPr>
          <p:cNvSpPr txBox="1">
            <a:spLocks/>
          </p:cNvSpPr>
          <p:nvPr/>
        </p:nvSpPr>
        <p:spPr>
          <a:xfrm>
            <a:off x="4622800" y="883759"/>
            <a:ext cx="7329672" cy="54380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0" lvl="1" indent="-457200">
              <a:lnSpc>
                <a:spcPct val="150000"/>
              </a:lnSpc>
              <a:buAutoNum type="arabicPeriod"/>
            </a:pPr>
            <a:endParaRPr kumimoji="1" lang="en-US" altLang="ko-KR" sz="2000" dirty="0">
              <a:highlight>
                <a:srgbClr val="FFFF00"/>
              </a:highlight>
              <a:latin typeface="+mj-lt"/>
              <a:sym typeface="Wingdings" pitchFamily="2" charset="2"/>
            </a:endParaRPr>
          </a:p>
        </p:txBody>
      </p:sp>
      <p:sp>
        <p:nvSpPr>
          <p:cNvPr id="12" name="내용 개체 틀 3">
            <a:extLst>
              <a:ext uri="{FF2B5EF4-FFF2-40B4-BE49-F238E27FC236}">
                <a16:creationId xmlns:a16="http://schemas.microsoft.com/office/drawing/2014/main" id="{C3CD573B-A0DF-26C5-1175-56FB2E3984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2102" y="859317"/>
            <a:ext cx="11952383" cy="546248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endParaRPr kumimoji="1" lang="en-US" altLang="ko-KR" sz="2000" u="sng" dirty="0">
              <a:latin typeface="+mj-lt"/>
            </a:endParaRPr>
          </a:p>
          <a:p>
            <a:pPr>
              <a:lnSpc>
                <a:spcPct val="150000"/>
              </a:lnSpc>
            </a:pPr>
            <a:endParaRPr kumimoji="1" lang="en-US" altLang="ko-KR" sz="2000" u="sng" dirty="0">
              <a:latin typeface="+mj-lt"/>
            </a:endParaRPr>
          </a:p>
        </p:txBody>
      </p:sp>
      <p:pic>
        <p:nvPicPr>
          <p:cNvPr id="5" name="그림 4" descr="텍스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FD9CA074-06E4-ADEE-08BD-B238C22308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0578" y="1478372"/>
            <a:ext cx="9130843" cy="4242091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614C2C33-AACD-68C6-D69D-98B774D8ECC1}"/>
              </a:ext>
            </a:extLst>
          </p:cNvPr>
          <p:cNvSpPr/>
          <p:nvPr/>
        </p:nvSpPr>
        <p:spPr>
          <a:xfrm>
            <a:off x="3006337" y="1478371"/>
            <a:ext cx="3315522" cy="3238353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347379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262878-3482-178A-E776-A6670BB5D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3000" b="1" dirty="0"/>
              <a:t>RT DETR : Efficient Hybrid Encoder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91A2DCA-4062-6E18-A812-AD5B4F25CFEC}"/>
              </a:ext>
            </a:extLst>
          </p:cNvPr>
          <p:cNvSpPr txBox="1">
            <a:spLocks/>
          </p:cNvSpPr>
          <p:nvPr/>
        </p:nvSpPr>
        <p:spPr>
          <a:xfrm>
            <a:off x="4622800" y="883759"/>
            <a:ext cx="7329672" cy="54380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0" lvl="1" indent="-457200">
              <a:lnSpc>
                <a:spcPct val="150000"/>
              </a:lnSpc>
              <a:buAutoNum type="arabicPeriod"/>
            </a:pPr>
            <a:endParaRPr kumimoji="1" lang="en-US" altLang="ko-KR" sz="2000" dirty="0">
              <a:highlight>
                <a:srgbClr val="FFFF00"/>
              </a:highlight>
              <a:latin typeface="+mj-lt"/>
              <a:sym typeface="Wingdings" pitchFamily="2" charset="2"/>
            </a:endParaRPr>
          </a:p>
        </p:txBody>
      </p:sp>
      <p:sp>
        <p:nvSpPr>
          <p:cNvPr id="12" name="내용 개체 틀 3">
            <a:extLst>
              <a:ext uri="{FF2B5EF4-FFF2-40B4-BE49-F238E27FC236}">
                <a16:creationId xmlns:a16="http://schemas.microsoft.com/office/drawing/2014/main" id="{C3CD573B-A0DF-26C5-1175-56FB2E3984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2102" y="859317"/>
            <a:ext cx="11952383" cy="546248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endParaRPr kumimoji="1" lang="en-US" altLang="ko-KR" sz="2000" u="sng" dirty="0">
              <a:latin typeface="+mj-lt"/>
            </a:endParaRPr>
          </a:p>
          <a:p>
            <a:pPr>
              <a:lnSpc>
                <a:spcPct val="150000"/>
              </a:lnSpc>
            </a:pPr>
            <a:endParaRPr kumimoji="1" lang="en-US" altLang="ko-KR" sz="2000" u="sng" dirty="0">
              <a:latin typeface="+mj-lt"/>
            </a:endParaRPr>
          </a:p>
        </p:txBody>
      </p:sp>
      <p:pic>
        <p:nvPicPr>
          <p:cNvPr id="6" name="그림 5" descr="텍스트, 지도, 스크린샷, 도표이(가) 표시된 사진&#10;&#10;자동 생성된 설명">
            <a:extLst>
              <a:ext uri="{FF2B5EF4-FFF2-40B4-BE49-F238E27FC236}">
                <a16:creationId xmlns:a16="http://schemas.microsoft.com/office/drawing/2014/main" id="{264B634B-FBFC-8700-D05B-B299D3E650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528" y="992130"/>
            <a:ext cx="4188516" cy="2598431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672A9000-D98D-1F8B-8970-29DBBDC0F4B3}"/>
              </a:ext>
            </a:extLst>
          </p:cNvPr>
          <p:cNvSpPr/>
          <p:nvPr/>
        </p:nvSpPr>
        <p:spPr>
          <a:xfrm>
            <a:off x="1443016" y="1217008"/>
            <a:ext cx="1806721" cy="2211992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F7AF1935-CD3E-8147-6463-985600FA5E67}"/>
              </a:ext>
            </a:extLst>
          </p:cNvPr>
          <p:cNvCxnSpPr>
            <a:cxnSpLocks/>
          </p:cNvCxnSpPr>
          <p:nvPr/>
        </p:nvCxnSpPr>
        <p:spPr>
          <a:xfrm flipV="1">
            <a:off x="3249737" y="2291345"/>
            <a:ext cx="1466988" cy="406901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내용 개체 틀 3">
                <a:extLst>
                  <a:ext uri="{FF2B5EF4-FFF2-40B4-BE49-F238E27FC236}">
                    <a16:creationId xmlns:a16="http://schemas.microsoft.com/office/drawing/2014/main" id="{70906C57-2B55-9ED6-74F7-D1B4D5D7BE1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716725" y="992130"/>
                <a:ext cx="8032248" cy="546248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50000"/>
                  </a:lnSpc>
                </a:pPr>
                <a:r>
                  <a:rPr kumimoji="1" lang="en-US" altLang="ko-KR" sz="2200" b="1" dirty="0">
                    <a:latin typeface="+mj-lt"/>
                  </a:rPr>
                  <a:t>AIFI(Attention-based Intra-scale Feature Interaction)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kumimoji="1" lang="en-US" altLang="ko-KR" sz="2000" b="1" dirty="0">
                    <a:latin typeface="+mj-lt"/>
                  </a:rPr>
                  <a:t>   :</a:t>
                </a:r>
                <a:r>
                  <a:rPr kumimoji="1" lang="ko-KR" altLang="en-US" sz="2000" b="1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ko-KR" sz="2000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𝑆</m:t>
                    </m:r>
                    <m:r>
                      <a:rPr kumimoji="1" lang="en-US" altLang="ko-KR" sz="2000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5</m:t>
                    </m:r>
                  </m:oMath>
                </a14:m>
                <a:r>
                  <a:rPr kumimoji="1" lang="ko-KR" altLang="en-US" sz="2000" dirty="0" err="1">
                    <a:latin typeface="+mj-lt"/>
                  </a:rPr>
                  <a:t>에</a:t>
                </a:r>
                <a:r>
                  <a:rPr kumimoji="1" lang="ko-KR" altLang="en-US" sz="2000" dirty="0">
                    <a:latin typeface="+mj-lt"/>
                  </a:rPr>
                  <a:t> 대해서만 </a:t>
                </a:r>
                <a:r>
                  <a:rPr kumimoji="1" lang="en-US" altLang="ko-KR" sz="2000" dirty="0">
                    <a:latin typeface="+mj-lt"/>
                  </a:rPr>
                  <a:t>self-attention </a:t>
                </a:r>
                <a:r>
                  <a:rPr kumimoji="1" lang="ko-KR" altLang="en-US" sz="2000" dirty="0">
                    <a:latin typeface="+mj-lt"/>
                  </a:rPr>
                  <a:t>적용 </a:t>
                </a:r>
                <a:r>
                  <a:rPr kumimoji="1" lang="en-US" altLang="ko-KR" sz="2000" dirty="0">
                    <a:latin typeface="+mj-lt"/>
                    <a:sym typeface="Wingdings" pitchFamily="2" charset="2"/>
                  </a:rPr>
                  <a:t>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ko-KR" sz="2000" b="0" i="0" smtClean="0">
                        <a:latin typeface="Cambria Math" panose="02040503050406030204" pitchFamily="18" charset="0"/>
                        <a:sym typeface="Wingdings" pitchFamily="2" charset="2"/>
                      </a:rPr>
                      <m:t>F</m:t>
                    </m:r>
                    <m:r>
                      <a:rPr kumimoji="1" lang="en-US" altLang="ko-KR" sz="2000" i="1">
                        <a:latin typeface="Cambria Math" panose="02040503050406030204" pitchFamily="18" charset="0"/>
                        <a:sym typeface="Wingdings" pitchFamily="2" charset="2"/>
                      </a:rPr>
                      <m:t>5</m:t>
                    </m:r>
                  </m:oMath>
                </a14:m>
                <a:endParaRPr kumimoji="1" lang="en-US" altLang="ko-KR" sz="2000" dirty="0">
                  <a:latin typeface="+mj-lt"/>
                </a:endParaRPr>
              </a:p>
              <a:p>
                <a:pPr>
                  <a:lnSpc>
                    <a:spcPct val="150000"/>
                  </a:lnSpc>
                </a:pPr>
                <a:endParaRPr kumimoji="1" lang="en-US" altLang="ko-KR" sz="2300" b="1" dirty="0">
                  <a:latin typeface="+mj-lt"/>
                </a:endParaRPr>
              </a:p>
            </p:txBody>
          </p:sp>
        </mc:Choice>
        <mc:Fallback>
          <p:sp>
            <p:nvSpPr>
              <p:cNvPr id="14" name="내용 개체 틀 3">
                <a:extLst>
                  <a:ext uri="{FF2B5EF4-FFF2-40B4-BE49-F238E27FC236}">
                    <a16:creationId xmlns:a16="http://schemas.microsoft.com/office/drawing/2014/main" id="{70906C57-2B55-9ED6-74F7-D1B4D5D7BE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6725" y="992130"/>
                <a:ext cx="8032248" cy="5462489"/>
              </a:xfrm>
              <a:prstGeom prst="rect">
                <a:avLst/>
              </a:prstGeom>
              <a:blipFill>
                <a:blip r:embed="rId4"/>
                <a:stretch>
                  <a:fillRect l="-94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377821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262878-3482-178A-E776-A6670BB5D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3000" b="1" dirty="0"/>
              <a:t>RT DETR : Efficient Hybrid Encoder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91A2DCA-4062-6E18-A812-AD5B4F25CFEC}"/>
              </a:ext>
            </a:extLst>
          </p:cNvPr>
          <p:cNvSpPr txBox="1">
            <a:spLocks/>
          </p:cNvSpPr>
          <p:nvPr/>
        </p:nvSpPr>
        <p:spPr>
          <a:xfrm>
            <a:off x="4622800" y="883759"/>
            <a:ext cx="7329672" cy="54380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0" lvl="1" indent="-457200">
              <a:lnSpc>
                <a:spcPct val="150000"/>
              </a:lnSpc>
              <a:buAutoNum type="arabicPeriod"/>
            </a:pPr>
            <a:endParaRPr kumimoji="1" lang="en-US" altLang="ko-KR" sz="2000" dirty="0">
              <a:highlight>
                <a:srgbClr val="FFFF00"/>
              </a:highlight>
              <a:latin typeface="+mj-lt"/>
              <a:sym typeface="Wingdings" pitchFamily="2" charset="2"/>
            </a:endParaRPr>
          </a:p>
        </p:txBody>
      </p:sp>
      <p:sp>
        <p:nvSpPr>
          <p:cNvPr id="12" name="내용 개체 틀 3">
            <a:extLst>
              <a:ext uri="{FF2B5EF4-FFF2-40B4-BE49-F238E27FC236}">
                <a16:creationId xmlns:a16="http://schemas.microsoft.com/office/drawing/2014/main" id="{C3CD573B-A0DF-26C5-1175-56FB2E3984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2102" y="859317"/>
            <a:ext cx="11952383" cy="546248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endParaRPr kumimoji="1" lang="en-US" altLang="ko-KR" sz="2000" u="sng" dirty="0">
              <a:latin typeface="+mj-lt"/>
            </a:endParaRPr>
          </a:p>
          <a:p>
            <a:pPr>
              <a:lnSpc>
                <a:spcPct val="150000"/>
              </a:lnSpc>
            </a:pPr>
            <a:endParaRPr kumimoji="1" lang="en-US" altLang="ko-KR" sz="2000" u="sng" dirty="0">
              <a:latin typeface="+mj-lt"/>
            </a:endParaRPr>
          </a:p>
        </p:txBody>
      </p:sp>
      <p:pic>
        <p:nvPicPr>
          <p:cNvPr id="6" name="그림 5" descr="텍스트, 지도, 스크린샷, 도표이(가) 표시된 사진&#10;&#10;자동 생성된 설명">
            <a:extLst>
              <a:ext uri="{FF2B5EF4-FFF2-40B4-BE49-F238E27FC236}">
                <a16:creationId xmlns:a16="http://schemas.microsoft.com/office/drawing/2014/main" id="{264B634B-FBFC-8700-D05B-B299D3E650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325" y="1580724"/>
            <a:ext cx="4188516" cy="2598431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672A9000-D98D-1F8B-8970-29DBBDC0F4B3}"/>
              </a:ext>
            </a:extLst>
          </p:cNvPr>
          <p:cNvSpPr/>
          <p:nvPr/>
        </p:nvSpPr>
        <p:spPr>
          <a:xfrm>
            <a:off x="3495309" y="2476599"/>
            <a:ext cx="514378" cy="277104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내용 개체 틀 3">
            <a:extLst>
              <a:ext uri="{FF2B5EF4-FFF2-40B4-BE49-F238E27FC236}">
                <a16:creationId xmlns:a16="http://schemas.microsoft.com/office/drawing/2014/main" id="{70906C57-2B55-9ED6-74F7-D1B4D5D7BE17}"/>
              </a:ext>
            </a:extLst>
          </p:cNvPr>
          <p:cNvSpPr txBox="1">
            <a:spLocks/>
          </p:cNvSpPr>
          <p:nvPr/>
        </p:nvSpPr>
        <p:spPr>
          <a:xfrm>
            <a:off x="4817906" y="1580724"/>
            <a:ext cx="7353173" cy="54624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</a:pPr>
            <a:r>
              <a:rPr kumimoji="1" lang="ko-KR" altLang="en-US" sz="2000" dirty="0">
                <a:latin typeface="+mj-lt"/>
              </a:rPr>
              <a:t>두 </a:t>
            </a:r>
            <a:r>
              <a:rPr kumimoji="1" lang="en-US" altLang="ko-KR" sz="2000" dirty="0">
                <a:latin typeface="+mj-lt"/>
              </a:rPr>
              <a:t>feature</a:t>
            </a:r>
            <a:r>
              <a:rPr kumimoji="1" lang="ko-KR" altLang="en-US" sz="2000" dirty="0">
                <a:latin typeface="+mj-lt"/>
              </a:rPr>
              <a:t>의 </a:t>
            </a:r>
            <a:r>
              <a:rPr kumimoji="1" lang="en-US" altLang="ko-KR" sz="2000" dirty="0">
                <a:latin typeface="+mj-lt"/>
              </a:rPr>
              <a:t>height, width</a:t>
            </a:r>
            <a:r>
              <a:rPr kumimoji="1" lang="ko-KR" altLang="en-US" sz="2000" dirty="0" err="1">
                <a:latin typeface="+mj-lt"/>
              </a:rPr>
              <a:t>를</a:t>
            </a:r>
            <a:r>
              <a:rPr kumimoji="1" lang="ko-KR" altLang="en-US" sz="2000" dirty="0">
                <a:latin typeface="+mj-lt"/>
              </a:rPr>
              <a:t> 맞춰주기 위해</a:t>
            </a:r>
            <a:endParaRPr kumimoji="1" lang="en-US" altLang="ko-KR" sz="2000" dirty="0">
              <a:latin typeface="+mj-lt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kumimoji="1" lang="en-US" altLang="ko-KR" sz="2000" dirty="0">
                <a:latin typeface="+mj-lt"/>
              </a:rPr>
              <a:t> </a:t>
            </a:r>
            <a:r>
              <a:rPr kumimoji="1" lang="ko-KR" altLang="en-US" sz="2000" dirty="0">
                <a:latin typeface="+mj-lt"/>
              </a:rPr>
              <a:t>  </a:t>
            </a:r>
            <a:r>
              <a:rPr kumimoji="1" lang="en-US" altLang="ko-KR" sz="2000" dirty="0">
                <a:latin typeface="+mj-lt"/>
              </a:rPr>
              <a:t>        </a:t>
            </a:r>
            <a:r>
              <a:rPr kumimoji="1" lang="en-US" altLang="ko-KR" sz="2000" dirty="0" err="1">
                <a:latin typeface="+mj-lt"/>
              </a:rPr>
              <a:t>upsampling</a:t>
            </a:r>
            <a:r>
              <a:rPr kumimoji="1" lang="en-US" altLang="ko-KR" sz="2000" dirty="0">
                <a:latin typeface="+mj-lt"/>
              </a:rPr>
              <a:t>             </a:t>
            </a:r>
            <a:r>
              <a:rPr kumimoji="1" lang="en-US" altLang="ko-KR" sz="2000" dirty="0" err="1">
                <a:latin typeface="+mj-lt"/>
              </a:rPr>
              <a:t>downsampling</a:t>
            </a:r>
            <a:endParaRPr kumimoji="1" lang="en-US" altLang="ko-KR" sz="2000" dirty="0">
              <a:latin typeface="+mj-lt"/>
            </a:endParaRPr>
          </a:p>
          <a:p>
            <a:pPr marL="0" indent="0">
              <a:lnSpc>
                <a:spcPct val="150000"/>
              </a:lnSpc>
              <a:buNone/>
            </a:pPr>
            <a:endParaRPr kumimoji="1" lang="en-US" altLang="ko-KR" sz="2000" dirty="0">
              <a:latin typeface="+mj-lt"/>
            </a:endParaRPr>
          </a:p>
          <a:p>
            <a:pPr marL="0" indent="0">
              <a:lnSpc>
                <a:spcPct val="150000"/>
              </a:lnSpc>
              <a:buNone/>
            </a:pPr>
            <a:endParaRPr kumimoji="1" lang="en-US" altLang="ko-KR" sz="2000" dirty="0">
              <a:latin typeface="+mj-lt"/>
            </a:endParaRPr>
          </a:p>
          <a:p>
            <a:pPr marL="0" indent="0">
              <a:lnSpc>
                <a:spcPct val="150000"/>
              </a:lnSpc>
              <a:buNone/>
            </a:pPr>
            <a:endParaRPr kumimoji="1" lang="en-US" altLang="ko-KR" sz="2000" dirty="0">
              <a:latin typeface="+mj-lt"/>
            </a:endParaRPr>
          </a:p>
          <a:p>
            <a:pPr lvl="1">
              <a:lnSpc>
                <a:spcPct val="150000"/>
              </a:lnSpc>
            </a:pPr>
            <a:r>
              <a:rPr kumimoji="1" lang="ko-KR" altLang="en-US" sz="2000" dirty="0">
                <a:latin typeface="+mj-lt"/>
              </a:rPr>
              <a:t>서로 다른 두 </a:t>
            </a:r>
            <a:r>
              <a:rPr kumimoji="1" lang="en-US" altLang="ko-KR" sz="2000" dirty="0">
                <a:latin typeface="+mj-lt"/>
              </a:rPr>
              <a:t>feature</a:t>
            </a:r>
            <a:r>
              <a:rPr kumimoji="1" lang="ko-KR" altLang="en-US" sz="2000" dirty="0" err="1">
                <a:latin typeface="+mj-lt"/>
              </a:rPr>
              <a:t>를</a:t>
            </a:r>
            <a:r>
              <a:rPr kumimoji="1" lang="ko-KR" altLang="en-US" sz="2000" dirty="0">
                <a:latin typeface="+mj-lt"/>
              </a:rPr>
              <a:t> </a:t>
            </a:r>
            <a:r>
              <a:rPr kumimoji="1" lang="en-US" altLang="ko-KR" sz="2000" dirty="0">
                <a:latin typeface="+mj-lt"/>
              </a:rPr>
              <a:t>fusion</a:t>
            </a:r>
          </a:p>
          <a:p>
            <a:pPr>
              <a:lnSpc>
                <a:spcPct val="150000"/>
              </a:lnSpc>
            </a:pPr>
            <a:endParaRPr kumimoji="1" lang="en-US" altLang="ko-KR" sz="2000" dirty="0">
              <a:latin typeface="+mj-lt"/>
            </a:endParaRPr>
          </a:p>
        </p:txBody>
      </p:sp>
      <p:pic>
        <p:nvPicPr>
          <p:cNvPr id="13" name="그림 12" descr="텍스트, 폰트, 노랑, 번호이(가) 표시된 사진&#10;&#10;자동 생성된 설명">
            <a:extLst>
              <a:ext uri="{FF2B5EF4-FFF2-40B4-BE49-F238E27FC236}">
                <a16:creationId xmlns:a16="http://schemas.microsoft.com/office/drawing/2014/main" id="{051C13D9-A0A0-BFEA-2AEF-9DE0FBA18D9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384" b="2797"/>
          <a:stretch/>
        </p:blipFill>
        <p:spPr>
          <a:xfrm>
            <a:off x="5930115" y="2456524"/>
            <a:ext cx="2357521" cy="1373983"/>
          </a:xfrm>
          <a:prstGeom prst="rect">
            <a:avLst/>
          </a:prstGeom>
        </p:spPr>
      </p:pic>
      <p:pic>
        <p:nvPicPr>
          <p:cNvPr id="16" name="그림 15" descr="텍스트, 폰트, 스크린샷, 상징이(가) 표시된 사진&#10;&#10;자동 생성된 설명">
            <a:extLst>
              <a:ext uri="{FF2B5EF4-FFF2-40B4-BE49-F238E27FC236}">
                <a16:creationId xmlns:a16="http://schemas.microsoft.com/office/drawing/2014/main" id="{D9602CD0-A473-96A9-358E-4FCFEAD0130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009" t="3225" r="4030"/>
          <a:stretch/>
        </p:blipFill>
        <p:spPr>
          <a:xfrm>
            <a:off x="8900749" y="2476599"/>
            <a:ext cx="2216776" cy="1420347"/>
          </a:xfrm>
          <a:prstGeom prst="rect">
            <a:avLst/>
          </a:prstGeom>
        </p:spPr>
      </p:pic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A90256E6-F20E-6E8C-FE33-4ECE1707F115}"/>
              </a:ext>
            </a:extLst>
          </p:cNvPr>
          <p:cNvCxnSpPr>
            <a:cxnSpLocks/>
          </p:cNvCxnSpPr>
          <p:nvPr/>
        </p:nvCxnSpPr>
        <p:spPr>
          <a:xfrm flipV="1">
            <a:off x="4009687" y="1910856"/>
            <a:ext cx="761835" cy="705803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4D9134A-7BC9-E048-C788-9957BFD67B2B}"/>
              </a:ext>
            </a:extLst>
          </p:cNvPr>
          <p:cNvSpPr/>
          <p:nvPr/>
        </p:nvSpPr>
        <p:spPr>
          <a:xfrm>
            <a:off x="3495309" y="2808239"/>
            <a:ext cx="514378" cy="277104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E9404AB4-AA3F-30BD-271B-3872BF857C84}"/>
              </a:ext>
            </a:extLst>
          </p:cNvPr>
          <p:cNvCxnSpPr>
            <a:cxnSpLocks/>
          </p:cNvCxnSpPr>
          <p:nvPr/>
        </p:nvCxnSpPr>
        <p:spPr>
          <a:xfrm>
            <a:off x="4009687" y="2922497"/>
            <a:ext cx="885386" cy="1719603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530" name="Picture 2">
            <a:extLst>
              <a:ext uri="{FF2B5EF4-FFF2-40B4-BE49-F238E27FC236}">
                <a16:creationId xmlns:a16="http://schemas.microsoft.com/office/drawing/2014/main" id="{0A77838C-D895-248E-CAC2-2409C8937B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7936" y="4642100"/>
            <a:ext cx="4859400" cy="1837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5EC01597-4DF7-286C-E35E-0EA93D0F735E}"/>
              </a:ext>
            </a:extLst>
          </p:cNvPr>
          <p:cNvSpPr txBox="1"/>
          <p:nvPr/>
        </p:nvSpPr>
        <p:spPr>
          <a:xfrm>
            <a:off x="4817906" y="973574"/>
            <a:ext cx="7041158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sz="2300" b="1" dirty="0"/>
              <a:t>CCFF(Convolution-based Cross Feature Fusion)</a:t>
            </a:r>
          </a:p>
        </p:txBody>
      </p:sp>
    </p:spTree>
    <p:extLst>
      <p:ext uri="{BB962C8B-B14F-4D97-AF65-F5344CB8AC3E}">
        <p14:creationId xmlns:p14="http://schemas.microsoft.com/office/powerpoint/2010/main" val="37060539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262878-3482-178A-E776-A6670BB5D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3000" b="1" dirty="0"/>
              <a:t>RT DETR : Efficient Hybrid Encoder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91A2DCA-4062-6E18-A812-AD5B4F25CFEC}"/>
              </a:ext>
            </a:extLst>
          </p:cNvPr>
          <p:cNvSpPr txBox="1">
            <a:spLocks/>
          </p:cNvSpPr>
          <p:nvPr/>
        </p:nvSpPr>
        <p:spPr>
          <a:xfrm>
            <a:off x="4622800" y="883759"/>
            <a:ext cx="7329672" cy="54380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0" lvl="1" indent="-457200">
              <a:lnSpc>
                <a:spcPct val="150000"/>
              </a:lnSpc>
              <a:buAutoNum type="arabicPeriod"/>
            </a:pPr>
            <a:endParaRPr kumimoji="1" lang="en-US" altLang="ko-KR" sz="2000" dirty="0">
              <a:highlight>
                <a:srgbClr val="FFFF00"/>
              </a:highlight>
              <a:latin typeface="+mj-lt"/>
              <a:sym typeface="Wingdings" pitchFamily="2" charset="2"/>
            </a:endParaRPr>
          </a:p>
        </p:txBody>
      </p:sp>
      <p:sp>
        <p:nvSpPr>
          <p:cNvPr id="12" name="내용 개체 틀 3">
            <a:extLst>
              <a:ext uri="{FF2B5EF4-FFF2-40B4-BE49-F238E27FC236}">
                <a16:creationId xmlns:a16="http://schemas.microsoft.com/office/drawing/2014/main" id="{C3CD573B-A0DF-26C5-1175-56FB2E3984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2102" y="859317"/>
            <a:ext cx="11952383" cy="546248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endParaRPr kumimoji="1" lang="en-US" altLang="ko-KR" sz="2000" u="sng" dirty="0">
              <a:latin typeface="+mj-lt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2000" u="sng" dirty="0" err="1">
                <a:latin typeface="+mj-lt"/>
              </a:rPr>
              <a:t>ㅇ</a:t>
            </a:r>
            <a:endParaRPr kumimoji="1" lang="en-US" altLang="ko-KR" sz="2000" u="sng" dirty="0">
              <a:latin typeface="+mj-lt"/>
            </a:endParaRPr>
          </a:p>
        </p:txBody>
      </p:sp>
      <p:pic>
        <p:nvPicPr>
          <p:cNvPr id="23554" name="Picture 2">
            <a:extLst>
              <a:ext uri="{FF2B5EF4-FFF2-40B4-BE49-F238E27FC236}">
                <a16:creationId xmlns:a16="http://schemas.microsoft.com/office/drawing/2014/main" id="{08E56580-0DE3-0F5A-9656-BAAFDBC86E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7"/>
          <a:stretch/>
        </p:blipFill>
        <p:spPr bwMode="auto">
          <a:xfrm>
            <a:off x="117515" y="883759"/>
            <a:ext cx="4263711" cy="5614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CA5380D0-3D11-5F8A-7589-96302FEF3E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5934" y="1126825"/>
            <a:ext cx="6443404" cy="2302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0B42010F-1572-30CE-D469-377EF4FB273A}"/>
              </a:ext>
            </a:extLst>
          </p:cNvPr>
          <p:cNvSpPr/>
          <p:nvPr/>
        </p:nvSpPr>
        <p:spPr>
          <a:xfrm>
            <a:off x="9861048" y="1647322"/>
            <a:ext cx="1059126" cy="1345858"/>
          </a:xfrm>
          <a:prstGeom prst="rect">
            <a:avLst/>
          </a:prstGeom>
          <a:noFill/>
          <a:ln w="38100">
            <a:solidFill>
              <a:srgbClr val="D883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rgbClr val="7030A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내용 개체 틀 3">
                <a:extLst>
                  <a:ext uri="{FF2B5EF4-FFF2-40B4-BE49-F238E27FC236}">
                    <a16:creationId xmlns:a16="http://schemas.microsoft.com/office/drawing/2014/main" id="{A55CCE98-345D-5CE2-89F2-231EBE5858D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726273" y="3165475"/>
                <a:ext cx="7486314" cy="294094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lvl="1" indent="0">
                  <a:lnSpc>
                    <a:spcPct val="150000"/>
                  </a:lnSpc>
                  <a:buNone/>
                </a:pPr>
                <a:endParaRPr kumimoji="1" lang="en-US" altLang="ko-KR" sz="2000" dirty="0">
                  <a:latin typeface="+mj-lt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kumimoji="1" lang="en-US" altLang="ko-KR" sz="2000" dirty="0">
                    <a:latin typeface="+mj-lt"/>
                  </a:rPr>
                  <a:t>Deformable DETR</a:t>
                </a:r>
                <a:r>
                  <a:rPr kumimoji="1" lang="ko-KR" altLang="en-US" sz="2000" dirty="0">
                    <a:latin typeface="+mj-lt"/>
                  </a:rPr>
                  <a:t> </a:t>
                </a:r>
                <a:r>
                  <a:rPr kumimoji="1" lang="en-US" altLang="ko-KR" sz="2000" dirty="0">
                    <a:latin typeface="+mj-lt"/>
                  </a:rPr>
                  <a:t>query length</a:t>
                </a:r>
                <a:r>
                  <a:rPr kumimoji="1" lang="ko-KR" altLang="en-US" sz="2000" dirty="0">
                    <a:latin typeface="+mj-lt"/>
                  </a:rPr>
                  <a:t> </a:t>
                </a:r>
                <a:r>
                  <a:rPr kumimoji="1" lang="en-US" altLang="ko-KR" sz="2000" dirty="0">
                    <a:latin typeface="+mj-lt"/>
                  </a:rPr>
                  <a:t>:</a:t>
                </a:r>
                <a:r>
                  <a:rPr kumimoji="1" lang="ko-KR" altLang="en-US" sz="2000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ko-KR" sz="20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kumimoji="1" lang="en-US" altLang="ko-KR" sz="2000" b="0" i="1" smtClean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kumimoji="1" lang="en-US" altLang="ko-KR" sz="20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kumimoji="1" lang="en-US" altLang="ko-KR" sz="2000" b="0" i="1" smtClean="0">
                            <a:latin typeface="Cambria Math" panose="02040503050406030204" pitchFamily="18" charset="0"/>
                          </a:rPr>
                          <m:t>=3</m:t>
                        </m:r>
                      </m:sub>
                      <m:sup>
                        <m:r>
                          <a:rPr kumimoji="1" lang="en-US" altLang="ko-KR" sz="20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bSup>
                    <m:sSub>
                      <m:sSubPr>
                        <m:ctrlPr>
                          <a:rPr kumimoji="1" lang="en-US" altLang="ko-KR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1" lang="en-US" altLang="ko-KR" sz="2000" b="0" i="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ko-KR" sz="2000" b="0" i="0" smtClean="0">
                            <a:latin typeface="Cambria Math" panose="02040503050406030204" pitchFamily="18" charset="0"/>
                          </a:rPr>
                          <m:t>s</m:t>
                        </m:r>
                      </m:sub>
                    </m:sSub>
                    <m:sSub>
                      <m:sSubPr>
                        <m:ctrlPr>
                          <a:rPr kumimoji="1" lang="en-US" altLang="ko-KR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1" lang="en-US" altLang="ko-KR" sz="2000" b="0" i="0" smtClean="0"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ko-KR" sz="2000" b="0" i="0" smtClean="0">
                            <a:latin typeface="Cambria Math" panose="02040503050406030204" pitchFamily="18" charset="0"/>
                          </a:rPr>
                          <m:t>s</m:t>
                        </m:r>
                      </m:sub>
                    </m:sSub>
                  </m:oMath>
                </a14:m>
                <a:endParaRPr kumimoji="1" lang="en-US" altLang="ko-KR" sz="2000" b="0" dirty="0">
                  <a:latin typeface="+mj-lt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kumimoji="1" lang="en-US" altLang="ko-KR" sz="2000" dirty="0">
                    <a:latin typeface="+mj-lt"/>
                  </a:rPr>
                  <a:t>RT DETR</a:t>
                </a:r>
                <a:r>
                  <a:rPr kumimoji="1" lang="ko-KR" altLang="en-US" sz="2000" dirty="0">
                    <a:latin typeface="+mj-lt"/>
                  </a:rPr>
                  <a:t> </a:t>
                </a:r>
                <a:r>
                  <a:rPr kumimoji="1" lang="en-US" altLang="ko-KR" sz="2000" dirty="0">
                    <a:latin typeface="+mj-lt"/>
                  </a:rPr>
                  <a:t>query length            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1" lang="en-US" altLang="ko-KR" sz="2000" b="0" i="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kumimoji="1" lang="en-US" altLang="ko-KR" sz="2000" b="0" i="0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sSub>
                      <m:sSubPr>
                        <m:ctrlPr>
                          <a:rPr kumimoji="1" lang="en-US" altLang="ko-KR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1" lang="en-US" altLang="ko-KR" sz="2000" b="0" i="0" smtClean="0"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a:rPr kumimoji="1" lang="en-US" altLang="ko-KR" sz="2000" b="0" i="0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endParaRPr kumimoji="1" lang="en-US" altLang="ko-KR" sz="2000" b="0" dirty="0">
                  <a:latin typeface="+mj-lt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kumimoji="1" lang="en-US" altLang="ko-KR" sz="2000" dirty="0">
                    <a:latin typeface="+mj-lt"/>
                    <a:sym typeface="Wingdings" pitchFamily="2" charset="2"/>
                  </a:rPr>
                  <a:t>       Encoder</a:t>
                </a:r>
                <a:r>
                  <a:rPr kumimoji="1" lang="ko-KR" altLang="en-US" sz="2000" dirty="0">
                    <a:latin typeface="+mj-lt"/>
                    <a:sym typeface="Wingdings" pitchFamily="2" charset="2"/>
                  </a:rPr>
                  <a:t>의 </a:t>
                </a:r>
                <a:r>
                  <a:rPr kumimoji="1" lang="en-US" altLang="ko-KR" sz="2000" dirty="0">
                    <a:latin typeface="+mj-lt"/>
                    <a:sym typeface="Wingdings" pitchFamily="2" charset="2"/>
                  </a:rPr>
                  <a:t>computational bottleneck</a:t>
                </a:r>
                <a:r>
                  <a:rPr kumimoji="1" lang="ko-KR" altLang="en-US" sz="2000" dirty="0">
                    <a:latin typeface="+mj-lt"/>
                    <a:sym typeface="Wingdings" pitchFamily="2" charset="2"/>
                  </a:rPr>
                  <a:t>을 완화</a:t>
                </a:r>
                <a:endParaRPr kumimoji="1" lang="en-US" altLang="ko-KR" sz="2000" dirty="0">
                  <a:latin typeface="+mj-lt"/>
                </a:endParaRPr>
              </a:p>
            </p:txBody>
          </p:sp>
        </mc:Choice>
        <mc:Fallback>
          <p:sp>
            <p:nvSpPr>
              <p:cNvPr id="9" name="내용 개체 틀 3">
                <a:extLst>
                  <a:ext uri="{FF2B5EF4-FFF2-40B4-BE49-F238E27FC236}">
                    <a16:creationId xmlns:a16="http://schemas.microsoft.com/office/drawing/2014/main" id="{A55CCE98-345D-5CE2-89F2-231EBE5858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6273" y="3165475"/>
                <a:ext cx="7486314" cy="294094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직사각형 9">
            <a:extLst>
              <a:ext uri="{FF2B5EF4-FFF2-40B4-BE49-F238E27FC236}">
                <a16:creationId xmlns:a16="http://schemas.microsoft.com/office/drawing/2014/main" id="{0C8B7367-6C7F-1AB6-3002-8C656C786035}"/>
              </a:ext>
            </a:extLst>
          </p:cNvPr>
          <p:cNvSpPr/>
          <p:nvPr/>
        </p:nvSpPr>
        <p:spPr>
          <a:xfrm>
            <a:off x="1652279" y="5657440"/>
            <a:ext cx="2832419" cy="947292"/>
          </a:xfrm>
          <a:prstGeom prst="rect">
            <a:avLst/>
          </a:prstGeom>
          <a:noFill/>
          <a:ln w="38100">
            <a:solidFill>
              <a:srgbClr val="D883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56239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262878-3482-178A-E776-A6670BB5D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3000" b="1" dirty="0"/>
              <a:t>DETR : </a:t>
            </a:r>
            <a:r>
              <a:rPr kumimoji="1" lang="ko-KR" altLang="en-US" sz="3000" b="1" dirty="0"/>
              <a:t>문제점</a:t>
            </a:r>
            <a:endParaRPr kumimoji="1" lang="en-US" altLang="ko-KR" sz="3000" b="1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91A2DCA-4062-6E18-A812-AD5B4F25CFEC}"/>
              </a:ext>
            </a:extLst>
          </p:cNvPr>
          <p:cNvSpPr txBox="1">
            <a:spLocks/>
          </p:cNvSpPr>
          <p:nvPr/>
        </p:nvSpPr>
        <p:spPr>
          <a:xfrm>
            <a:off x="4622800" y="883759"/>
            <a:ext cx="7329672" cy="54380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0" lvl="1" indent="-457200">
              <a:lnSpc>
                <a:spcPct val="150000"/>
              </a:lnSpc>
              <a:buAutoNum type="arabicPeriod"/>
            </a:pPr>
            <a:endParaRPr kumimoji="1" lang="en-US" altLang="ko-KR" sz="2000" dirty="0">
              <a:highlight>
                <a:srgbClr val="FFFF00"/>
              </a:highlight>
              <a:latin typeface="+mj-lt"/>
              <a:sym typeface="Wingdings" pitchFamily="2" charset="2"/>
            </a:endParaRPr>
          </a:p>
        </p:txBody>
      </p:sp>
      <p:sp>
        <p:nvSpPr>
          <p:cNvPr id="12" name="내용 개체 틀 3">
            <a:extLst>
              <a:ext uri="{FF2B5EF4-FFF2-40B4-BE49-F238E27FC236}">
                <a16:creationId xmlns:a16="http://schemas.microsoft.com/office/drawing/2014/main" id="{C3CD573B-A0DF-26C5-1175-56FB2E3984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2102" y="859317"/>
            <a:ext cx="11952383" cy="546248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2800" b="1" dirty="0"/>
              <a:t>문제점 </a:t>
            </a:r>
            <a:r>
              <a:rPr kumimoji="1" lang="en-US" altLang="ko-KR" sz="2800" b="1" dirty="0"/>
              <a:t>2 : </a:t>
            </a:r>
            <a:r>
              <a:rPr kumimoji="1" lang="en-US" altLang="ko-KR" sz="2400" dirty="0">
                <a:latin typeface="+mj-lt"/>
              </a:rPr>
              <a:t>object queries initialization with Uncertainty</a:t>
            </a:r>
          </a:p>
          <a:p>
            <a:pPr marL="0" indent="0">
              <a:lnSpc>
                <a:spcPct val="150000"/>
              </a:lnSpc>
              <a:buNone/>
            </a:pPr>
            <a:endParaRPr kumimoji="1" lang="ko-KR" altLang="en-US" sz="23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5FF4E5C-2618-4FF3-D6DD-0C2BA16241B3}"/>
                  </a:ext>
                </a:extLst>
              </p:cNvPr>
              <p:cNvSpPr txBox="1"/>
              <p:nvPr/>
            </p:nvSpPr>
            <p:spPr>
              <a:xfrm>
                <a:off x="6890764" y="1831507"/>
                <a:ext cx="6468840" cy="5453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kumimoji="1" lang="en-US" altLang="ko-KR" sz="2000" dirty="0" err="1"/>
                  <a:t>tgt</a:t>
                </a:r>
                <a:r>
                  <a:rPr kumimoji="1" lang="en-US" altLang="ko-KR" sz="2000" dirty="0"/>
                  <a:t> = </a:t>
                </a:r>
                <a:r>
                  <a:rPr kumimoji="1" lang="en-US" altLang="ko-KR" sz="2000" dirty="0" err="1"/>
                  <a:t>torch.zeros_like</a:t>
                </a:r>
                <a:r>
                  <a:rPr kumimoji="1" lang="en-US" altLang="ko-KR" sz="2000" dirty="0"/>
                  <a:t>(</a:t>
                </a:r>
                <a14:m>
                  <m:oMath xmlns:m="http://schemas.openxmlformats.org/officeDocument/2006/math">
                    <m:r>
                      <a:rPr kumimoji="1" lang="en-US" altLang="ko-KR" sz="2000" b="0" i="1" smtClean="0">
                        <a:latin typeface="Cambria Math" panose="02040503050406030204" pitchFamily="18" charset="0"/>
                      </a:rPr>
                      <m:t>𝑏𝑠</m:t>
                    </m:r>
                  </m:oMath>
                </a14:m>
                <a:r>
                  <a:rPr kumimoji="1" lang="en-US" altLang="ko-KR" sz="20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sz="20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kumimoji="1" lang="en-US" altLang="ko-KR" sz="20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</m:oMath>
                </a14:m>
                <a:r>
                  <a:rPr kumimoji="1" lang="en-US" altLang="ko-KR" sz="2000" dirty="0"/>
                  <a:t>, 256)</a:t>
                </a:r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5FF4E5C-2618-4FF3-D6DD-0C2BA16241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0764" y="1831507"/>
                <a:ext cx="6468840" cy="545342"/>
              </a:xfrm>
              <a:prstGeom prst="rect">
                <a:avLst/>
              </a:prstGeom>
              <a:blipFill>
                <a:blip r:embed="rId3"/>
                <a:stretch>
                  <a:fillRect l="-978" b="-113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7" name="내용 개체 틀 4" descr="텍스트, 도표, 스크린샷, 평면도이(가) 표시된 사진&#10;&#10;자동 생성된 설명">
            <a:extLst>
              <a:ext uri="{FF2B5EF4-FFF2-40B4-BE49-F238E27FC236}">
                <a16:creationId xmlns:a16="http://schemas.microsoft.com/office/drawing/2014/main" id="{46DDEF60-CAC7-A6BD-981B-C1985437D4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937" y="1504603"/>
            <a:ext cx="5689816" cy="4781548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6C030D2A-EF17-BB8F-F087-79973A6E4695}"/>
              </a:ext>
            </a:extLst>
          </p:cNvPr>
          <p:cNvSpPr/>
          <p:nvPr/>
        </p:nvSpPr>
        <p:spPr>
          <a:xfrm>
            <a:off x="4089221" y="5432486"/>
            <a:ext cx="943270" cy="468353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6528F9E8-C6AE-16DC-7D94-B736C455B2EE}"/>
              </a:ext>
            </a:extLst>
          </p:cNvPr>
          <p:cNvCxnSpPr>
            <a:cxnSpLocks/>
          </p:cNvCxnSpPr>
          <p:nvPr/>
        </p:nvCxnSpPr>
        <p:spPr>
          <a:xfrm flipV="1">
            <a:off x="5032491" y="2302446"/>
            <a:ext cx="1858272" cy="3364216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그림 29" descr="텍스트, 폰트, 라인, 스크린샷이(가) 표시된 사진&#10;&#10;자동 생성된 설명">
            <a:extLst>
              <a:ext uri="{FF2B5EF4-FFF2-40B4-BE49-F238E27FC236}">
                <a16:creationId xmlns:a16="http://schemas.microsoft.com/office/drawing/2014/main" id="{C898956E-57C1-488E-E38C-3B946F2A01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99332" y="2372818"/>
            <a:ext cx="4951674" cy="97622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E9CFD4B-AD77-9C20-1C28-93B65E1A6B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99332" y="3429000"/>
            <a:ext cx="2165765" cy="2895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0888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262878-3482-178A-E776-A6670BB5D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3000" b="1" dirty="0"/>
              <a:t>RT DETR : Uncertainty-minimal Query Selection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91A2DCA-4062-6E18-A812-AD5B4F25CFEC}"/>
              </a:ext>
            </a:extLst>
          </p:cNvPr>
          <p:cNvSpPr txBox="1">
            <a:spLocks/>
          </p:cNvSpPr>
          <p:nvPr/>
        </p:nvSpPr>
        <p:spPr>
          <a:xfrm>
            <a:off x="4622800" y="883759"/>
            <a:ext cx="7329672" cy="54380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0" lvl="1" indent="-457200">
              <a:lnSpc>
                <a:spcPct val="150000"/>
              </a:lnSpc>
              <a:buAutoNum type="arabicPeriod"/>
            </a:pPr>
            <a:endParaRPr kumimoji="1" lang="en-US" altLang="ko-KR" sz="2000" dirty="0">
              <a:highlight>
                <a:srgbClr val="FFFF00"/>
              </a:highlight>
              <a:latin typeface="+mj-lt"/>
              <a:sym typeface="Wingdings" pitchFamily="2" charset="2"/>
            </a:endParaRPr>
          </a:p>
        </p:txBody>
      </p:sp>
      <p:sp>
        <p:nvSpPr>
          <p:cNvPr id="12" name="내용 개체 틀 3">
            <a:extLst>
              <a:ext uri="{FF2B5EF4-FFF2-40B4-BE49-F238E27FC236}">
                <a16:creationId xmlns:a16="http://schemas.microsoft.com/office/drawing/2014/main" id="{C3CD573B-A0DF-26C5-1175-56FB2E3984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2102" y="859317"/>
            <a:ext cx="11952383" cy="546248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000" dirty="0"/>
              <a:t>“Decoder</a:t>
            </a:r>
            <a:r>
              <a:rPr kumimoji="1" lang="ko-KR" altLang="en-US" sz="2000" dirty="0"/>
              <a:t>에게 </a:t>
            </a:r>
            <a:r>
              <a:rPr kumimoji="1" lang="en-US" altLang="ko-KR" sz="2000" dirty="0"/>
              <a:t>high-quality queries</a:t>
            </a:r>
            <a:r>
              <a:rPr kumimoji="1" lang="ko-KR" altLang="en-US" sz="2000" dirty="0" err="1"/>
              <a:t>를</a:t>
            </a:r>
            <a:r>
              <a:rPr kumimoji="1" lang="ko-KR" altLang="en-US" sz="2000" dirty="0"/>
              <a:t> 제공한다면</a:t>
            </a:r>
            <a:r>
              <a:rPr kumimoji="1" lang="en-US" altLang="ko-KR" sz="2000" dirty="0"/>
              <a:t>, training convergence </a:t>
            </a:r>
            <a:r>
              <a:rPr kumimoji="1" lang="ko-KR" altLang="en-US" sz="2000" dirty="0"/>
              <a:t>속도가 빨라질 것이다</a:t>
            </a:r>
            <a:r>
              <a:rPr kumimoji="1" lang="en-US" altLang="ko-KR" sz="2000" dirty="0"/>
              <a:t>＂</a:t>
            </a:r>
            <a:endParaRPr kumimoji="1" lang="ko-KR" altLang="en-US" sz="2000" dirty="0"/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6528F9E8-C6AE-16DC-7D94-B736C455B2EE}"/>
              </a:ext>
            </a:extLst>
          </p:cNvPr>
          <p:cNvCxnSpPr>
            <a:cxnSpLocks/>
          </p:cNvCxnSpPr>
          <p:nvPr/>
        </p:nvCxnSpPr>
        <p:spPr>
          <a:xfrm flipV="1">
            <a:off x="5032491" y="2302446"/>
            <a:ext cx="1858272" cy="3364216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 descr="텍스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A020708B-9956-A878-3697-0F9B054272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0578" y="2070426"/>
            <a:ext cx="9130843" cy="4242091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01CA0A3F-3A4E-A847-6381-5094EB58E36E}"/>
              </a:ext>
            </a:extLst>
          </p:cNvPr>
          <p:cNvSpPr/>
          <p:nvPr/>
        </p:nvSpPr>
        <p:spPr>
          <a:xfrm>
            <a:off x="6407378" y="2070425"/>
            <a:ext cx="1348576" cy="3119943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117328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262878-3482-178A-E776-A6670BB5D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3000" b="1" dirty="0"/>
              <a:t>RT DETR : Uncertainty-minimal Query Selection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91A2DCA-4062-6E18-A812-AD5B4F25CFEC}"/>
              </a:ext>
            </a:extLst>
          </p:cNvPr>
          <p:cNvSpPr txBox="1">
            <a:spLocks/>
          </p:cNvSpPr>
          <p:nvPr/>
        </p:nvSpPr>
        <p:spPr>
          <a:xfrm>
            <a:off x="4622800" y="883759"/>
            <a:ext cx="7329672" cy="54380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0" lvl="1" indent="-457200">
              <a:lnSpc>
                <a:spcPct val="150000"/>
              </a:lnSpc>
              <a:buAutoNum type="arabicPeriod"/>
            </a:pPr>
            <a:endParaRPr kumimoji="1" lang="en-US" altLang="ko-KR" sz="2000" dirty="0">
              <a:highlight>
                <a:srgbClr val="FFFF00"/>
              </a:highlight>
              <a:latin typeface="+mj-lt"/>
              <a:sym typeface="Wingdings" pitchFamily="2" charset="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내용 개체 틀 3">
                <a:extLst>
                  <a:ext uri="{FF2B5EF4-FFF2-40B4-BE49-F238E27FC236}">
                    <a16:creationId xmlns:a16="http://schemas.microsoft.com/office/drawing/2014/main" id="{C3CD573B-A0DF-26C5-1175-56FB2E3984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2102" y="859317"/>
                <a:ext cx="11952383" cy="5462489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kumimoji="1" lang="en-US" altLang="ko-KR" sz="2000" dirty="0"/>
                  <a:t>Encoder</a:t>
                </a:r>
                <a:r>
                  <a:rPr kumimoji="1" lang="ko-KR" altLang="en-US" sz="2000" dirty="0"/>
                  <a:t>의 </a:t>
                </a:r>
                <a:r>
                  <a:rPr kumimoji="1" lang="en-US" altLang="ko-KR" sz="2000" dirty="0"/>
                  <a:t>output feature map (</a:t>
                </a:r>
                <a14:m>
                  <m:oMath xmlns:m="http://schemas.openxmlformats.org/officeDocument/2006/math">
                    <m:r>
                      <a:rPr kumimoji="1" lang="en-US" altLang="ko-KR" sz="2000" b="0" i="1" smtClean="0">
                        <a:latin typeface="Cambria Math" panose="02040503050406030204" pitchFamily="18" charset="0"/>
                      </a:rPr>
                      <m:t>𝑏𝑠</m:t>
                    </m:r>
                  </m:oMath>
                </a14:m>
                <a:r>
                  <a:rPr kumimoji="1" lang="en-US" altLang="ko-KR" sz="20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sz="20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kumimoji="1" lang="en-US" altLang="ko-KR" sz="20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</m:oMath>
                </a14:m>
                <a:r>
                  <a:rPr kumimoji="1" lang="en-US" altLang="ko-KR" sz="2000" dirty="0"/>
                  <a:t>, 256)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kumimoji="1" lang="en-US" altLang="ko-KR" sz="2000" dirty="0"/>
                  <a:t>   </a:t>
                </a:r>
                <a:r>
                  <a:rPr kumimoji="1" lang="en-US" altLang="ko-KR" sz="2000" dirty="0">
                    <a:sym typeface="Wingdings" pitchFamily="2" charset="2"/>
                  </a:rPr>
                  <a:t> confidence score top 300</a:t>
                </a:r>
                <a:r>
                  <a:rPr kumimoji="1" lang="ko-KR" altLang="en-US" sz="2000" dirty="0">
                    <a:sym typeface="Wingdings" pitchFamily="2" charset="2"/>
                  </a:rPr>
                  <a:t>개의 </a:t>
                </a:r>
                <a:r>
                  <a:rPr kumimoji="1" lang="en-US" altLang="ko-KR" sz="2000" dirty="0">
                    <a:sym typeface="Wingdings" pitchFamily="2" charset="2"/>
                  </a:rPr>
                  <a:t>index</a:t>
                </a:r>
                <a:r>
                  <a:rPr kumimoji="1" lang="ko-KR" altLang="en-US" sz="2000" dirty="0">
                    <a:sym typeface="Wingdings" pitchFamily="2" charset="2"/>
                  </a:rPr>
                  <a:t> 추출</a:t>
                </a:r>
                <a:endParaRPr kumimoji="1" lang="en-US" altLang="ko-KR" sz="2000" dirty="0">
                  <a:sym typeface="Wingdings" pitchFamily="2" charset="2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kumimoji="1" lang="ko-KR" altLang="en-US" sz="2000" dirty="0">
                    <a:sym typeface="Wingdings" pitchFamily="2" charset="2"/>
                  </a:rPr>
                  <a:t>   </a:t>
                </a:r>
                <a:r>
                  <a:rPr kumimoji="1" lang="en-US" altLang="ko-KR" sz="2000" dirty="0">
                    <a:sym typeface="Wingdings" pitchFamily="2" charset="2"/>
                  </a:rPr>
                  <a:t> </a:t>
                </a:r>
                <a:r>
                  <a:rPr kumimoji="1" lang="en-US" altLang="ko-KR" sz="2000" dirty="0"/>
                  <a:t> (</a:t>
                </a:r>
                <a14:m>
                  <m:oMath xmlns:m="http://schemas.openxmlformats.org/officeDocument/2006/math">
                    <m:r>
                      <a:rPr kumimoji="1" lang="en-US" altLang="ko-KR" sz="2000" b="0" i="1" smtClean="0">
                        <a:latin typeface="Cambria Math" panose="02040503050406030204" pitchFamily="18" charset="0"/>
                      </a:rPr>
                      <m:t>𝑏𝑠</m:t>
                    </m:r>
                  </m:oMath>
                </a14:m>
                <a:r>
                  <a:rPr kumimoji="1" lang="en-US" altLang="ko-KR" sz="2000" dirty="0"/>
                  <a:t>, 300, 256)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:endParaRPr kumimoji="1" lang="en-US" altLang="ko-KR" sz="2000" dirty="0"/>
              </a:p>
              <a:p>
                <a:pPr>
                  <a:lnSpc>
                    <a:spcPct val="150000"/>
                  </a:lnSpc>
                </a:pPr>
                <a:endParaRPr kumimoji="1" lang="ko-KR" altLang="en-US" sz="2000" dirty="0"/>
              </a:p>
            </p:txBody>
          </p:sp>
        </mc:Choice>
        <mc:Fallback>
          <p:sp>
            <p:nvSpPr>
              <p:cNvPr id="12" name="내용 개체 틀 3">
                <a:extLst>
                  <a:ext uri="{FF2B5EF4-FFF2-40B4-BE49-F238E27FC236}">
                    <a16:creationId xmlns:a16="http://schemas.microsoft.com/office/drawing/2014/main" id="{C3CD573B-A0DF-26C5-1175-56FB2E3984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2102" y="859317"/>
                <a:ext cx="11952383" cy="5462489"/>
              </a:xfrm>
              <a:blipFill>
                <a:blip r:embed="rId3"/>
                <a:stretch>
                  <a:fillRect l="-42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그림 18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29E4DA65-0358-BA55-BB05-5C2AB7DB27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8369" y="942965"/>
            <a:ext cx="4784103" cy="5543356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A0C9C01E-5223-F1A0-62B6-36FE67F67D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9528" y="2709988"/>
            <a:ext cx="6928840" cy="3264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028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262878-3482-178A-E776-A6670BB5D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3000" b="1" dirty="0"/>
              <a:t>RT DETR : Uncertainty-minimal Query Selection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91A2DCA-4062-6E18-A812-AD5B4F25CFEC}"/>
              </a:ext>
            </a:extLst>
          </p:cNvPr>
          <p:cNvSpPr txBox="1">
            <a:spLocks/>
          </p:cNvSpPr>
          <p:nvPr/>
        </p:nvSpPr>
        <p:spPr>
          <a:xfrm>
            <a:off x="4622800" y="883759"/>
            <a:ext cx="7329672" cy="54380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0" lvl="1" indent="-457200">
              <a:lnSpc>
                <a:spcPct val="150000"/>
              </a:lnSpc>
              <a:buAutoNum type="arabicPeriod"/>
            </a:pPr>
            <a:endParaRPr kumimoji="1" lang="en-US" altLang="ko-KR" sz="2000" dirty="0">
              <a:highlight>
                <a:srgbClr val="FFFF00"/>
              </a:highlight>
              <a:latin typeface="+mj-lt"/>
              <a:sym typeface="Wingdings" pitchFamily="2" charset="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내용 개체 틀 3">
                <a:extLst>
                  <a:ext uri="{FF2B5EF4-FFF2-40B4-BE49-F238E27FC236}">
                    <a16:creationId xmlns:a16="http://schemas.microsoft.com/office/drawing/2014/main" id="{C3CD573B-A0DF-26C5-1175-56FB2E3984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2102" y="859317"/>
                <a:ext cx="11952383" cy="5462489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kumimoji="1" lang="en-US" altLang="ko-KR" sz="2000" dirty="0"/>
                  <a:t>Model</a:t>
                </a:r>
                <a:r>
                  <a:rPr kumimoji="1" lang="ko-KR" altLang="en-US" sz="2000" dirty="0"/>
                  <a:t>이 </a:t>
                </a:r>
                <a:r>
                  <a:rPr kumimoji="1" lang="en-US" altLang="ko-KR" sz="2000" dirty="0"/>
                  <a:t>noise</a:t>
                </a:r>
                <a:r>
                  <a:rPr kumimoji="1" lang="ko-KR" altLang="en-US" sz="2000" dirty="0" err="1"/>
                  <a:t>에</a:t>
                </a:r>
                <a:r>
                  <a:rPr kumimoji="1" lang="ko-KR" altLang="en-US" sz="2000" dirty="0"/>
                  <a:t> 잘 대응할 수 있도록 </a:t>
                </a:r>
                <a:r>
                  <a:rPr kumimoji="1" lang="en-US" altLang="ko-KR" sz="2000" dirty="0"/>
                  <a:t>denoising query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sz="20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kumimoji="1" lang="en-US" altLang="ko-KR" sz="2000" b="0" i="1" smtClean="0">
                            <a:latin typeface="Cambria Math" panose="02040503050406030204" pitchFamily="18" charset="0"/>
                          </a:rPr>
                          <m:t>𝑑𝑒𝑛𝑜𝑖𝑠𝑖𝑛𝑔</m:t>
                        </m:r>
                      </m:sub>
                    </m:sSub>
                  </m:oMath>
                </a14:m>
                <a:r>
                  <a:rPr kumimoji="1" lang="en-US" altLang="ko-KR" sz="2000" b="0" dirty="0"/>
                  <a:t> </a:t>
                </a:r>
                <a:r>
                  <a:rPr kumimoji="1" lang="ko-KR" altLang="en-US" sz="2000" b="0" dirty="0"/>
                  <a:t>추가</a:t>
                </a:r>
                <a:endParaRPr kumimoji="1" lang="en-US" altLang="ko-KR" sz="2000" b="0" dirty="0"/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kumimoji="1" lang="en-US" altLang="ko-KR" sz="2000" dirty="0"/>
                  <a:t>   </a:t>
                </a:r>
                <a:r>
                  <a:rPr kumimoji="1" lang="en-US" altLang="ko-KR" sz="2000" dirty="0">
                    <a:sym typeface="Wingdings" pitchFamily="2" charset="2"/>
                  </a:rPr>
                  <a:t> </a:t>
                </a:r>
                <a:r>
                  <a:rPr kumimoji="1" lang="en-US" altLang="ko-KR" sz="2000" dirty="0"/>
                  <a:t> (</a:t>
                </a:r>
                <a14:m>
                  <m:oMath xmlns:m="http://schemas.openxmlformats.org/officeDocument/2006/math">
                    <m:r>
                      <a:rPr kumimoji="1" lang="en-US" altLang="ko-KR" sz="2000" b="0" i="1" smtClean="0">
                        <a:latin typeface="Cambria Math" panose="02040503050406030204" pitchFamily="18" charset="0"/>
                      </a:rPr>
                      <m:t>𝑏𝑠</m:t>
                    </m:r>
                  </m:oMath>
                </a14:m>
                <a:r>
                  <a:rPr kumimoji="1" lang="en-US" altLang="ko-KR" sz="2000" dirty="0"/>
                  <a:t>, 300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sz="200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kumimoji="1" lang="en-US" altLang="ko-KR" sz="2000" i="1">
                            <a:latin typeface="Cambria Math" panose="02040503050406030204" pitchFamily="18" charset="0"/>
                          </a:rPr>
                          <m:t>𝑑𝑒𝑛𝑜𝑖𝑠𝑖𝑛𝑔</m:t>
                        </m:r>
                      </m:sub>
                    </m:sSub>
                  </m:oMath>
                </a14:m>
                <a:r>
                  <a:rPr kumimoji="1" lang="en-US" altLang="ko-KR" sz="2000" dirty="0"/>
                  <a:t>, 256) 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kumimoji="1" lang="en-US" altLang="ko-KR" sz="2000" dirty="0">
                    <a:sym typeface="Wingdings" pitchFamily="2" charset="2"/>
                  </a:rPr>
                  <a:t>   </a:t>
                </a:r>
                <a:r>
                  <a:rPr kumimoji="1" lang="en-US" altLang="ko-KR" sz="2000" dirty="0"/>
                  <a:t> (</a:t>
                </a:r>
                <a14:m>
                  <m:oMath xmlns:m="http://schemas.openxmlformats.org/officeDocument/2006/math">
                    <m:r>
                      <a:rPr kumimoji="1" lang="en-US" altLang="ko-KR" sz="2000" i="1">
                        <a:latin typeface="Cambria Math" panose="02040503050406030204" pitchFamily="18" charset="0"/>
                      </a:rPr>
                      <m:t>𝑏𝑠</m:t>
                    </m:r>
                  </m:oMath>
                </a14:m>
                <a:r>
                  <a:rPr kumimoji="1" lang="en-US" altLang="ko-KR" sz="20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sz="200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kumimoji="1" lang="en-US" altLang="ko-KR" sz="20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</m:oMath>
                </a14:m>
                <a:r>
                  <a:rPr kumimoji="1" lang="en-US" altLang="ko-KR" sz="2000" dirty="0"/>
                  <a:t>, 256)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:endParaRPr kumimoji="1" lang="en-US" altLang="ko-KR" sz="2000" dirty="0"/>
              </a:p>
              <a:p>
                <a:pPr marL="0" indent="0">
                  <a:lnSpc>
                    <a:spcPct val="150000"/>
                  </a:lnSpc>
                  <a:buNone/>
                </a:pPr>
                <a:endParaRPr kumimoji="1" lang="en-US" altLang="ko-KR" sz="2000" dirty="0"/>
              </a:p>
              <a:p>
                <a:pPr marL="0" indent="0">
                  <a:lnSpc>
                    <a:spcPct val="150000"/>
                  </a:lnSpc>
                  <a:buNone/>
                </a:pPr>
                <a:endParaRPr kumimoji="1" lang="en-US" altLang="ko-KR" sz="2000" dirty="0"/>
              </a:p>
              <a:p>
                <a:pPr>
                  <a:lnSpc>
                    <a:spcPct val="150000"/>
                  </a:lnSpc>
                </a:pPr>
                <a:endParaRPr kumimoji="1" lang="ko-KR" altLang="en-US" sz="2000" dirty="0"/>
              </a:p>
            </p:txBody>
          </p:sp>
        </mc:Choice>
        <mc:Fallback>
          <p:sp>
            <p:nvSpPr>
              <p:cNvPr id="12" name="내용 개체 틀 3">
                <a:extLst>
                  <a:ext uri="{FF2B5EF4-FFF2-40B4-BE49-F238E27FC236}">
                    <a16:creationId xmlns:a16="http://schemas.microsoft.com/office/drawing/2014/main" id="{C3CD573B-A0DF-26C5-1175-56FB2E3984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2102" y="859317"/>
                <a:ext cx="11952383" cy="5462489"/>
              </a:xfrm>
              <a:blipFill>
                <a:blip r:embed="rId3"/>
                <a:stretch>
                  <a:fillRect l="-42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>
            <a:extLst>
              <a:ext uri="{FF2B5EF4-FFF2-40B4-BE49-F238E27FC236}">
                <a16:creationId xmlns:a16="http://schemas.microsoft.com/office/drawing/2014/main" id="{0E379674-712B-2C74-1871-B0CDB376A3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528" y="2928032"/>
            <a:ext cx="7772400" cy="3343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02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262878-3482-178A-E776-A6670BB5D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3000" b="1" dirty="0"/>
              <a:t>RT DETR : Uncertainty-minimal Query Selection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91A2DCA-4062-6E18-A812-AD5B4F25CFEC}"/>
              </a:ext>
            </a:extLst>
          </p:cNvPr>
          <p:cNvSpPr txBox="1">
            <a:spLocks/>
          </p:cNvSpPr>
          <p:nvPr/>
        </p:nvSpPr>
        <p:spPr>
          <a:xfrm>
            <a:off x="4622800" y="883759"/>
            <a:ext cx="7329672" cy="54380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0" lvl="1" indent="-457200">
              <a:lnSpc>
                <a:spcPct val="150000"/>
              </a:lnSpc>
              <a:buAutoNum type="arabicPeriod"/>
            </a:pPr>
            <a:endParaRPr kumimoji="1" lang="en-US" altLang="ko-KR" sz="2000" dirty="0">
              <a:highlight>
                <a:srgbClr val="FFFF00"/>
              </a:highlight>
              <a:latin typeface="+mj-lt"/>
              <a:sym typeface="Wingdings" pitchFamily="2" charset="2"/>
            </a:endParaRPr>
          </a:p>
        </p:txBody>
      </p:sp>
      <p:sp>
        <p:nvSpPr>
          <p:cNvPr id="12" name="내용 개체 틀 3">
            <a:extLst>
              <a:ext uri="{FF2B5EF4-FFF2-40B4-BE49-F238E27FC236}">
                <a16:creationId xmlns:a16="http://schemas.microsoft.com/office/drawing/2014/main" id="{C3CD573B-A0DF-26C5-1175-56FB2E3984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2102" y="859317"/>
            <a:ext cx="11952383" cy="546248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000" dirty="0"/>
              <a:t>Encoder</a:t>
            </a:r>
            <a:r>
              <a:rPr kumimoji="1" lang="ko-KR" altLang="en-US" sz="2000" dirty="0"/>
              <a:t>의 </a:t>
            </a:r>
            <a:r>
              <a:rPr kumimoji="1" lang="en-US" altLang="ko-KR" sz="2000" dirty="0"/>
              <a:t>output feature map</a:t>
            </a:r>
            <a:r>
              <a:rPr kumimoji="1" lang="ko-KR" altLang="en-US" sz="2000" dirty="0"/>
              <a:t>의 </a:t>
            </a:r>
            <a:r>
              <a:rPr kumimoji="1" lang="en-US" altLang="ko-KR" sz="2000" dirty="0"/>
              <a:t>uncertainty</a:t>
            </a:r>
            <a:r>
              <a:rPr kumimoji="1" lang="ko-KR" altLang="en-US" sz="2000" dirty="0" err="1"/>
              <a:t>를</a:t>
            </a:r>
            <a:r>
              <a:rPr kumimoji="1" lang="ko-KR" altLang="en-US" sz="2000" dirty="0"/>
              <a:t> 최소화할 수 있도록</a:t>
            </a:r>
            <a:r>
              <a:rPr kumimoji="1" lang="en-US" altLang="ko-KR" sz="2000" dirty="0"/>
              <a:t> </a:t>
            </a:r>
            <a:r>
              <a:rPr kumimoji="1" lang="en-US" altLang="ko-KR" sz="2000" dirty="0" err="1"/>
              <a:t>topK</a:t>
            </a:r>
            <a:r>
              <a:rPr kumimoji="1" lang="ko-KR" altLang="en-US" sz="2000" dirty="0" err="1"/>
              <a:t>에</a:t>
            </a:r>
            <a:r>
              <a:rPr kumimoji="1" lang="ko-KR" altLang="en-US" sz="2000" dirty="0"/>
              <a:t> 대한 </a:t>
            </a:r>
            <a:r>
              <a:rPr kumimoji="1" lang="en-US" altLang="ko-KR" sz="2000" dirty="0"/>
              <a:t>loss</a:t>
            </a:r>
            <a:r>
              <a:rPr kumimoji="1" lang="ko-KR" altLang="en-US" sz="2000" dirty="0" err="1"/>
              <a:t>를</a:t>
            </a:r>
            <a:r>
              <a:rPr kumimoji="1" lang="ko-KR" altLang="en-US" sz="2000" dirty="0"/>
              <a:t> 추가</a:t>
            </a:r>
          </a:p>
        </p:txBody>
      </p:sp>
      <p:pic>
        <p:nvPicPr>
          <p:cNvPr id="28674" name="Picture 2">
            <a:extLst>
              <a:ext uri="{FF2B5EF4-FFF2-40B4-BE49-F238E27FC236}">
                <a16:creationId xmlns:a16="http://schemas.microsoft.com/office/drawing/2014/main" id="{E80BE6CC-1376-9BE8-F921-2B87A9CD1D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7078" y="1720367"/>
            <a:ext cx="6253092" cy="676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76" name="Picture 4">
            <a:extLst>
              <a:ext uri="{FF2B5EF4-FFF2-40B4-BE49-F238E27FC236}">
                <a16:creationId xmlns:a16="http://schemas.microsoft.com/office/drawing/2014/main" id="{DFE85520-5D1F-CD74-787D-7EEA053EC4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6040" y="2501164"/>
            <a:ext cx="6443866" cy="729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2773E30E-2FFE-9299-4AA0-8F007C927E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9528" y="3335326"/>
            <a:ext cx="6825692" cy="2936558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40BC5D2B-B50C-1B1A-4129-EB2FC253AAAE}"/>
              </a:ext>
            </a:extLst>
          </p:cNvPr>
          <p:cNvSpPr/>
          <p:nvPr/>
        </p:nvSpPr>
        <p:spPr>
          <a:xfrm>
            <a:off x="2323533" y="3285404"/>
            <a:ext cx="2116898" cy="571193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21" name="꺾인 연결선[E] 20">
            <a:extLst>
              <a:ext uri="{FF2B5EF4-FFF2-40B4-BE49-F238E27FC236}">
                <a16:creationId xmlns:a16="http://schemas.microsoft.com/office/drawing/2014/main" id="{EBCE3600-E9AE-9120-AE60-989513FBCF97}"/>
              </a:ext>
            </a:extLst>
          </p:cNvPr>
          <p:cNvCxnSpPr>
            <a:stCxn id="17" idx="0"/>
            <a:endCxn id="28674" idx="1"/>
          </p:cNvCxnSpPr>
          <p:nvPr/>
        </p:nvCxnSpPr>
        <p:spPr>
          <a:xfrm rot="5400000" flipH="1" flipV="1">
            <a:off x="3916163" y="1524489"/>
            <a:ext cx="1226735" cy="2295096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48407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262878-3482-178A-E776-A6670BB5D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3000" b="1" dirty="0"/>
              <a:t>DETR</a:t>
            </a:r>
            <a:r>
              <a:rPr kumimoji="1" lang="ko-KR" altLang="en-US" sz="3000" b="1" dirty="0"/>
              <a:t>이란</a:t>
            </a:r>
            <a:r>
              <a:rPr kumimoji="1" lang="en-US" altLang="ko-KR" sz="3000" b="1" dirty="0"/>
              <a:t>?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AF2C187-0F7B-3088-D810-FBE27C7B91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024" y="1021393"/>
            <a:ext cx="11712944" cy="543804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000" dirty="0">
                <a:latin typeface="+mj-lt"/>
              </a:rPr>
              <a:t>Object detection?</a:t>
            </a:r>
            <a:r>
              <a:rPr kumimoji="1" lang="ko-KR" altLang="en-US" sz="2000" dirty="0">
                <a:latin typeface="+mj-lt"/>
              </a:rPr>
              <a:t> </a:t>
            </a:r>
            <a:r>
              <a:rPr kumimoji="1" lang="en-US" altLang="ko-KR" sz="2000" dirty="0">
                <a:latin typeface="+mj-lt"/>
              </a:rPr>
              <a:t>object</a:t>
            </a:r>
            <a:r>
              <a:rPr kumimoji="1" lang="ko-KR" altLang="en-US" sz="2000" dirty="0">
                <a:latin typeface="+mj-lt"/>
              </a:rPr>
              <a:t>의 </a:t>
            </a:r>
            <a:r>
              <a:rPr kumimoji="1" lang="en-US" altLang="ko-KR" sz="2000" dirty="0">
                <a:latin typeface="+mj-lt"/>
              </a:rPr>
              <a:t>(bounding box, category) set</a:t>
            </a:r>
            <a:r>
              <a:rPr kumimoji="1" lang="ko-KR" altLang="en-US" sz="2000" dirty="0">
                <a:latin typeface="+mj-lt"/>
              </a:rPr>
              <a:t>을 </a:t>
            </a:r>
            <a:r>
              <a:rPr kumimoji="1" lang="en-US" altLang="ko-KR" sz="2000" dirty="0">
                <a:latin typeface="+mj-lt"/>
              </a:rPr>
              <a:t>prediction</a:t>
            </a:r>
            <a:r>
              <a:rPr kumimoji="1" lang="ko-KR" altLang="en-US" sz="2000" dirty="0">
                <a:latin typeface="+mj-lt"/>
              </a:rPr>
              <a:t>하는 것</a:t>
            </a:r>
            <a:endParaRPr kumimoji="1" lang="en-US" altLang="ko-KR" sz="2000" dirty="0">
              <a:latin typeface="+mj-lt"/>
            </a:endParaRPr>
          </a:p>
          <a:p>
            <a:pPr>
              <a:lnSpc>
                <a:spcPct val="150000"/>
              </a:lnSpc>
            </a:pPr>
            <a:endParaRPr kumimoji="1" lang="en-US" altLang="ko-KR" sz="2000" dirty="0">
              <a:latin typeface="+mj-lt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2000" u="sng" dirty="0">
                <a:latin typeface="+mj-lt"/>
              </a:rPr>
              <a:t>이전의 </a:t>
            </a:r>
            <a:r>
              <a:rPr kumimoji="1" lang="en-US" altLang="ko-KR" sz="2000" u="sng" dirty="0">
                <a:latin typeface="+mj-lt"/>
              </a:rPr>
              <a:t>object detector</a:t>
            </a:r>
            <a:r>
              <a:rPr kumimoji="1" lang="ko-KR" altLang="en-US" sz="2000" dirty="0">
                <a:latin typeface="+mj-lt"/>
              </a:rPr>
              <a:t>들의 성능은 </a:t>
            </a:r>
            <a:r>
              <a:rPr kumimoji="1" lang="en-US" altLang="ko-KR" sz="2000" dirty="0">
                <a:latin typeface="+mj-lt"/>
              </a:rPr>
              <a:t>post-processing(NMS), anchor set </a:t>
            </a:r>
            <a:r>
              <a:rPr kumimoji="1" lang="ko-KR" altLang="en-US" sz="2000" dirty="0">
                <a:latin typeface="+mj-lt"/>
              </a:rPr>
              <a:t>설계</a:t>
            </a:r>
            <a:r>
              <a:rPr kumimoji="1" lang="en-US" altLang="ko-KR" sz="2000" dirty="0">
                <a:latin typeface="+mj-lt"/>
              </a:rPr>
              <a:t> </a:t>
            </a:r>
            <a:r>
              <a:rPr kumimoji="1" lang="ko-KR" altLang="en-US" sz="2000" dirty="0">
                <a:latin typeface="+mj-lt"/>
              </a:rPr>
              <a:t>등 </a:t>
            </a:r>
            <a:r>
              <a:rPr kumimoji="1" lang="en-US" altLang="ko-KR" sz="2000" dirty="0">
                <a:latin typeface="+mj-lt"/>
              </a:rPr>
              <a:t>heuristic</a:t>
            </a:r>
            <a:r>
              <a:rPr kumimoji="1" lang="ko-KR" altLang="en-US" sz="2000" dirty="0" err="1">
                <a:latin typeface="+mj-lt"/>
              </a:rPr>
              <a:t>에</a:t>
            </a:r>
            <a:r>
              <a:rPr kumimoji="1" lang="ko-KR" altLang="en-US" sz="2000" dirty="0">
                <a:latin typeface="+mj-lt"/>
              </a:rPr>
              <a:t> 의해 크게 영향을 받음</a:t>
            </a:r>
            <a:r>
              <a:rPr kumimoji="1" lang="en-US" altLang="ko-KR" sz="2000" dirty="0">
                <a:latin typeface="+mj-lt"/>
              </a:rPr>
              <a:t> </a:t>
            </a:r>
          </a:p>
          <a:p>
            <a:pPr marL="0" indent="0">
              <a:lnSpc>
                <a:spcPct val="150000"/>
              </a:lnSpc>
              <a:buNone/>
            </a:pPr>
            <a:r>
              <a:rPr kumimoji="1" lang="en-US" altLang="ko-KR" sz="2000" dirty="0">
                <a:latin typeface="+mj-lt"/>
                <a:sym typeface="Wingdings" pitchFamily="2" charset="2"/>
              </a:rPr>
              <a:t>    direct X </a:t>
            </a:r>
            <a:r>
              <a:rPr kumimoji="1" lang="en-US" altLang="ko-KR" sz="2000" u="sng" dirty="0">
                <a:latin typeface="+mj-lt"/>
                <a:sym typeface="Wingdings" pitchFamily="2" charset="2"/>
              </a:rPr>
              <a:t>Indirect O</a:t>
            </a:r>
          </a:p>
          <a:p>
            <a:pPr marL="0" indent="0">
              <a:lnSpc>
                <a:spcPct val="150000"/>
              </a:lnSpc>
              <a:buNone/>
            </a:pPr>
            <a:endParaRPr kumimoji="1" lang="en-US" altLang="ko-KR" sz="2000" dirty="0">
              <a:latin typeface="+mj-lt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2000" dirty="0">
                <a:latin typeface="+mj-lt"/>
              </a:rPr>
              <a:t>위 문제를 해결하기 위해 </a:t>
            </a:r>
            <a:r>
              <a:rPr kumimoji="1" lang="en-US" altLang="ko-KR" sz="2000" u="sng" dirty="0">
                <a:latin typeface="+mj-lt"/>
              </a:rPr>
              <a:t>DETR</a:t>
            </a:r>
            <a:r>
              <a:rPr kumimoji="1" lang="ko-KR" altLang="en-US" sz="2000" dirty="0">
                <a:latin typeface="+mj-lt"/>
              </a:rPr>
              <a:t>은 </a:t>
            </a:r>
            <a:r>
              <a:rPr kumimoji="1" lang="en-US" altLang="ko-KR" sz="2000" dirty="0">
                <a:latin typeface="+mj-lt"/>
              </a:rPr>
              <a:t>Transformer encoder-decoder architecture</a:t>
            </a:r>
            <a:r>
              <a:rPr kumimoji="1" lang="ko-KR" altLang="en-US" sz="2000" dirty="0" err="1">
                <a:latin typeface="+mj-lt"/>
              </a:rPr>
              <a:t>를</a:t>
            </a:r>
            <a:r>
              <a:rPr kumimoji="1" lang="ko-KR" altLang="en-US" sz="2000" dirty="0">
                <a:latin typeface="+mj-lt"/>
              </a:rPr>
              <a:t> 이용하여 </a:t>
            </a:r>
            <a:endParaRPr kumimoji="1" lang="en-US" altLang="ko-KR" sz="2000" dirty="0">
              <a:latin typeface="+mj-lt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kumimoji="1" lang="ko-KR" altLang="en-US" sz="2000" dirty="0">
                <a:latin typeface="+mj-lt"/>
              </a:rPr>
              <a:t>   </a:t>
            </a:r>
            <a:r>
              <a:rPr kumimoji="1" lang="en-US" altLang="ko-KR" sz="2000" u="sng" dirty="0">
                <a:latin typeface="+mj-lt"/>
              </a:rPr>
              <a:t>direct set prediction approach</a:t>
            </a:r>
            <a:r>
              <a:rPr kumimoji="1" lang="ko-KR" altLang="en-US" sz="2000" dirty="0" err="1">
                <a:latin typeface="+mj-lt"/>
              </a:rPr>
              <a:t>를</a:t>
            </a:r>
            <a:r>
              <a:rPr kumimoji="1" lang="ko-KR" altLang="en-US" sz="2000" dirty="0">
                <a:latin typeface="+mj-lt"/>
              </a:rPr>
              <a:t> 제안하여 </a:t>
            </a:r>
            <a:r>
              <a:rPr kumimoji="1" lang="en-US" altLang="ko-KR" sz="2000" dirty="0">
                <a:latin typeface="+mj-lt"/>
              </a:rPr>
              <a:t>training pipeline</a:t>
            </a:r>
            <a:r>
              <a:rPr kumimoji="1" lang="ko-KR" altLang="en-US" sz="2000" dirty="0">
                <a:latin typeface="+mj-lt"/>
              </a:rPr>
              <a:t>을 간소화</a:t>
            </a:r>
            <a:endParaRPr kumimoji="1" lang="en-US" altLang="ko-KR" sz="2000" dirty="0">
              <a:latin typeface="+mj-lt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kumimoji="1" lang="ko-KR" altLang="en-US" sz="2000" dirty="0">
                <a:latin typeface="+mj-lt"/>
              </a:rPr>
              <a:t>   </a:t>
            </a:r>
            <a:r>
              <a:rPr kumimoji="1" lang="en-US" altLang="ko-KR" sz="2000" dirty="0">
                <a:latin typeface="+mj-lt"/>
                <a:sym typeface="Wingdings" pitchFamily="2" charset="2"/>
              </a:rPr>
              <a:t> </a:t>
            </a:r>
            <a:r>
              <a:rPr kumimoji="1" lang="ko-KR" altLang="en-US" sz="2000" dirty="0">
                <a:latin typeface="+mj-lt"/>
                <a:sym typeface="Wingdings" pitchFamily="2" charset="2"/>
              </a:rPr>
              <a:t>즉</a:t>
            </a:r>
            <a:r>
              <a:rPr kumimoji="1" lang="en-US" altLang="ko-KR" sz="2000" dirty="0">
                <a:latin typeface="+mj-lt"/>
                <a:sym typeface="Wingdings" pitchFamily="2" charset="2"/>
              </a:rPr>
              <a:t>, anchor or NMS</a:t>
            </a:r>
            <a:r>
              <a:rPr kumimoji="1" lang="ko-KR" altLang="en-US" sz="2000" dirty="0">
                <a:latin typeface="+mj-lt"/>
                <a:sym typeface="Wingdings" pitchFamily="2" charset="2"/>
              </a:rPr>
              <a:t>와 같은 </a:t>
            </a:r>
            <a:r>
              <a:rPr kumimoji="1" lang="en-US" altLang="ko-KR" sz="2000" u="sng" dirty="0">
                <a:latin typeface="+mj-lt"/>
                <a:sym typeface="Wingdings" pitchFamily="2" charset="2"/>
              </a:rPr>
              <a:t>hand-designed </a:t>
            </a:r>
            <a:r>
              <a:rPr kumimoji="1" lang="ko-KR" altLang="en-US" sz="2000" u="sng" dirty="0">
                <a:latin typeface="+mj-lt"/>
                <a:sym typeface="Wingdings" pitchFamily="2" charset="2"/>
              </a:rPr>
              <a:t>요소들을 제거</a:t>
            </a:r>
            <a:endParaRPr kumimoji="1" lang="en-US" altLang="ko-KR" sz="2000" u="sng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716915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262878-3482-178A-E776-A6670BB5D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3000" b="1" dirty="0"/>
              <a:t>RT DETR : Uncertainty-minimal Query Selection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91A2DCA-4062-6E18-A812-AD5B4F25CFEC}"/>
              </a:ext>
            </a:extLst>
          </p:cNvPr>
          <p:cNvSpPr txBox="1">
            <a:spLocks/>
          </p:cNvSpPr>
          <p:nvPr/>
        </p:nvSpPr>
        <p:spPr>
          <a:xfrm>
            <a:off x="4622800" y="883759"/>
            <a:ext cx="7329672" cy="54380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0" lvl="1" indent="-457200">
              <a:lnSpc>
                <a:spcPct val="150000"/>
              </a:lnSpc>
              <a:buAutoNum type="arabicPeriod"/>
            </a:pPr>
            <a:endParaRPr kumimoji="1" lang="en-US" altLang="ko-KR" sz="2000" dirty="0">
              <a:highlight>
                <a:srgbClr val="FFFF00"/>
              </a:highlight>
              <a:latin typeface="+mj-lt"/>
              <a:sym typeface="Wingdings" pitchFamily="2" charset="2"/>
            </a:endParaRPr>
          </a:p>
        </p:txBody>
      </p:sp>
      <p:sp>
        <p:nvSpPr>
          <p:cNvPr id="12" name="내용 개체 틀 3">
            <a:extLst>
              <a:ext uri="{FF2B5EF4-FFF2-40B4-BE49-F238E27FC236}">
                <a16:creationId xmlns:a16="http://schemas.microsoft.com/office/drawing/2014/main" id="{C3CD573B-A0DF-26C5-1175-56FB2E3984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2102" y="859317"/>
            <a:ext cx="11952383" cy="546248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000" dirty="0"/>
              <a:t>Encoder</a:t>
            </a:r>
            <a:r>
              <a:rPr kumimoji="1" lang="ko-KR" altLang="en-US" sz="2000" dirty="0"/>
              <a:t>의 </a:t>
            </a:r>
            <a:r>
              <a:rPr kumimoji="1" lang="en-US" altLang="ko-KR" sz="2000" dirty="0"/>
              <a:t>output feature map</a:t>
            </a:r>
            <a:r>
              <a:rPr kumimoji="1" lang="ko-KR" altLang="en-US" sz="2000" dirty="0"/>
              <a:t>의 </a:t>
            </a:r>
            <a:r>
              <a:rPr kumimoji="1" lang="en-US" altLang="ko-KR" sz="2000" dirty="0"/>
              <a:t>uncertainty</a:t>
            </a:r>
            <a:r>
              <a:rPr kumimoji="1" lang="ko-KR" altLang="en-US" sz="2000" dirty="0" err="1"/>
              <a:t>를</a:t>
            </a:r>
            <a:r>
              <a:rPr kumimoji="1" lang="ko-KR" altLang="en-US" sz="2000" dirty="0"/>
              <a:t> 최소화할 수 있도록</a:t>
            </a:r>
            <a:r>
              <a:rPr kumimoji="1" lang="en-US" altLang="ko-KR" sz="2000" dirty="0"/>
              <a:t> </a:t>
            </a:r>
            <a:r>
              <a:rPr kumimoji="1" lang="en-US" altLang="ko-KR" sz="2000" dirty="0" err="1"/>
              <a:t>topK</a:t>
            </a:r>
            <a:r>
              <a:rPr kumimoji="1" lang="ko-KR" altLang="en-US" sz="2000" dirty="0" err="1"/>
              <a:t>에</a:t>
            </a:r>
            <a:r>
              <a:rPr kumimoji="1" lang="ko-KR" altLang="en-US" sz="2000" dirty="0"/>
              <a:t> 대한 </a:t>
            </a:r>
            <a:r>
              <a:rPr kumimoji="1" lang="en-US" altLang="ko-KR" sz="2000" dirty="0"/>
              <a:t>loss</a:t>
            </a:r>
            <a:r>
              <a:rPr kumimoji="1" lang="ko-KR" altLang="en-US" sz="2000" dirty="0" err="1"/>
              <a:t>를</a:t>
            </a:r>
            <a:r>
              <a:rPr kumimoji="1" lang="ko-KR" altLang="en-US" sz="2000" dirty="0"/>
              <a:t> 추가</a:t>
            </a:r>
          </a:p>
        </p:txBody>
      </p:sp>
      <p:pic>
        <p:nvPicPr>
          <p:cNvPr id="10" name="그림 9" descr="텍스트, 폰트, 웹 페이지, 스크린샷이(가) 표시된 사진&#10;&#10;자동 생성된 설명">
            <a:extLst>
              <a:ext uri="{FF2B5EF4-FFF2-40B4-BE49-F238E27FC236}">
                <a16:creationId xmlns:a16="http://schemas.microsoft.com/office/drawing/2014/main" id="{47101F80-3D03-AEE6-D547-AD026428A9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8014" y="1559041"/>
            <a:ext cx="6045885" cy="2500028"/>
          </a:xfrm>
          <a:prstGeom prst="rect">
            <a:avLst/>
          </a:prstGeom>
        </p:spPr>
      </p:pic>
      <p:pic>
        <p:nvPicPr>
          <p:cNvPr id="15" name="그림 14" descr="텍스트, 폰트, 웹 페이지, 소프트웨어이(가) 표시된 사진&#10;&#10;자동 생성된 설명">
            <a:extLst>
              <a:ext uri="{FF2B5EF4-FFF2-40B4-BE49-F238E27FC236}">
                <a16:creationId xmlns:a16="http://schemas.microsoft.com/office/drawing/2014/main" id="{E06531CF-E8BD-2480-E7B6-B002F1328C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8013" y="4059069"/>
            <a:ext cx="5228350" cy="2379643"/>
          </a:xfrm>
          <a:prstGeom prst="rect">
            <a:avLst/>
          </a:prstGeom>
        </p:spPr>
      </p:pic>
      <p:pic>
        <p:nvPicPr>
          <p:cNvPr id="14" name="그림 13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EC5ED481-AA99-1AB7-F1F9-7564E6BA62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7953" y="1514434"/>
            <a:ext cx="5478047" cy="4924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3582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262878-3482-178A-E776-A6670BB5D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3000" b="1" dirty="0"/>
              <a:t>RT DETR : Architecture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91A2DCA-4062-6E18-A812-AD5B4F25CFEC}"/>
              </a:ext>
            </a:extLst>
          </p:cNvPr>
          <p:cNvSpPr txBox="1">
            <a:spLocks/>
          </p:cNvSpPr>
          <p:nvPr/>
        </p:nvSpPr>
        <p:spPr>
          <a:xfrm>
            <a:off x="4622800" y="883759"/>
            <a:ext cx="7329672" cy="54380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0" lvl="1" indent="-457200">
              <a:lnSpc>
                <a:spcPct val="150000"/>
              </a:lnSpc>
              <a:buAutoNum type="arabicPeriod"/>
            </a:pPr>
            <a:endParaRPr kumimoji="1" lang="en-US" altLang="ko-KR" sz="2000" dirty="0">
              <a:highlight>
                <a:srgbClr val="FFFF00"/>
              </a:highlight>
              <a:latin typeface="+mj-lt"/>
              <a:sym typeface="Wingdings" pitchFamily="2" charset="2"/>
            </a:endParaRPr>
          </a:p>
        </p:txBody>
      </p:sp>
      <p:sp>
        <p:nvSpPr>
          <p:cNvPr id="12" name="내용 개체 틀 3">
            <a:extLst>
              <a:ext uri="{FF2B5EF4-FFF2-40B4-BE49-F238E27FC236}">
                <a16:creationId xmlns:a16="http://schemas.microsoft.com/office/drawing/2014/main" id="{C3CD573B-A0DF-26C5-1175-56FB2E3984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2102" y="859317"/>
            <a:ext cx="11952383" cy="5462489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endParaRPr kumimoji="1" lang="ko-KR" altLang="en-US" sz="2000" dirty="0"/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6528F9E8-C6AE-16DC-7D94-B736C455B2EE}"/>
              </a:ext>
            </a:extLst>
          </p:cNvPr>
          <p:cNvCxnSpPr>
            <a:cxnSpLocks/>
          </p:cNvCxnSpPr>
          <p:nvPr/>
        </p:nvCxnSpPr>
        <p:spPr>
          <a:xfrm flipV="1">
            <a:off x="5032491" y="2302446"/>
            <a:ext cx="1858272" cy="3364216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 descr="텍스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A020708B-9956-A878-3697-0F9B054272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0578" y="1756592"/>
            <a:ext cx="9130843" cy="424209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E5F5DB5-157C-EA7E-009E-4BB73BFC7EC7}"/>
              </a:ext>
            </a:extLst>
          </p:cNvPr>
          <p:cNvSpPr txBox="1"/>
          <p:nvPr/>
        </p:nvSpPr>
        <p:spPr>
          <a:xfrm>
            <a:off x="3999678" y="1547483"/>
            <a:ext cx="1425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#Layers = 1</a:t>
            </a:r>
            <a:endParaRPr kumimoji="1"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780B98-196C-069C-1CF0-B733549FA091}"/>
              </a:ext>
            </a:extLst>
          </p:cNvPr>
          <p:cNvSpPr txBox="1"/>
          <p:nvPr/>
        </p:nvSpPr>
        <p:spPr>
          <a:xfrm>
            <a:off x="7330549" y="1546778"/>
            <a:ext cx="1425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#Layers = 6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421282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262878-3482-178A-E776-A6670BB5D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3000" b="1" dirty="0"/>
              <a:t>RT DETR : Decoder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91A2DCA-4062-6E18-A812-AD5B4F25CFEC}"/>
              </a:ext>
            </a:extLst>
          </p:cNvPr>
          <p:cNvSpPr txBox="1">
            <a:spLocks/>
          </p:cNvSpPr>
          <p:nvPr/>
        </p:nvSpPr>
        <p:spPr>
          <a:xfrm>
            <a:off x="4622800" y="883759"/>
            <a:ext cx="7329672" cy="54380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0" lvl="1" indent="-457200">
              <a:lnSpc>
                <a:spcPct val="150000"/>
              </a:lnSpc>
              <a:buAutoNum type="arabicPeriod"/>
            </a:pPr>
            <a:endParaRPr kumimoji="1" lang="en-US" altLang="ko-KR" sz="2000" dirty="0">
              <a:highlight>
                <a:srgbClr val="FFFF00"/>
              </a:highlight>
              <a:latin typeface="+mj-lt"/>
              <a:sym typeface="Wingdings" pitchFamily="2" charset="2"/>
            </a:endParaRPr>
          </a:p>
        </p:txBody>
      </p:sp>
      <p:sp>
        <p:nvSpPr>
          <p:cNvPr id="12" name="내용 개체 틀 3">
            <a:extLst>
              <a:ext uri="{FF2B5EF4-FFF2-40B4-BE49-F238E27FC236}">
                <a16:creationId xmlns:a16="http://schemas.microsoft.com/office/drawing/2014/main" id="{C3CD573B-A0DF-26C5-1175-56FB2E3984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2102" y="859317"/>
            <a:ext cx="11952383" cy="546248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000" b="1" dirty="0"/>
              <a:t>Decoder</a:t>
            </a:r>
            <a:r>
              <a:rPr kumimoji="1" lang="ko-KR" altLang="en-US" sz="2000" b="1" dirty="0"/>
              <a:t> </a:t>
            </a:r>
            <a:r>
              <a:rPr kumimoji="1" lang="en-US" altLang="ko-KR" sz="2000" b="1" dirty="0"/>
              <a:t>layer</a:t>
            </a:r>
            <a:r>
              <a:rPr kumimoji="1" lang="en-US" altLang="ko-KR" sz="2000" dirty="0"/>
              <a:t> : self-attention </a:t>
            </a:r>
            <a:r>
              <a:rPr kumimoji="1" lang="ko-KR" altLang="en-US" sz="2000" dirty="0"/>
              <a:t>이후에 </a:t>
            </a:r>
            <a:r>
              <a:rPr kumimoji="1" lang="en-US" altLang="ko-KR" sz="2000" dirty="0" err="1"/>
              <a:t>MSDeformableAttention</a:t>
            </a:r>
            <a:endParaRPr kumimoji="1" lang="en-US" altLang="ko-KR" sz="2000" dirty="0"/>
          </a:p>
          <a:p>
            <a:pPr>
              <a:lnSpc>
                <a:spcPct val="150000"/>
              </a:lnSpc>
            </a:pPr>
            <a:endParaRPr kumimoji="1" lang="ko-KR" altLang="en-US" sz="2000" dirty="0"/>
          </a:p>
        </p:txBody>
      </p:sp>
      <p:pic>
        <p:nvPicPr>
          <p:cNvPr id="32770" name="Picture 2">
            <a:extLst>
              <a:ext uri="{FF2B5EF4-FFF2-40B4-BE49-F238E27FC236}">
                <a16:creationId xmlns:a16="http://schemas.microsoft.com/office/drawing/2014/main" id="{AC3A5B43-EE84-F691-4651-B96D001846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999" y="1388716"/>
            <a:ext cx="4037294" cy="1814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D50A0C6-F80E-C0CB-DB4B-9D19E08465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493" y="3324063"/>
            <a:ext cx="4270026" cy="3077542"/>
          </a:xfrm>
          <a:prstGeom prst="rect">
            <a:avLst/>
          </a:prstGeom>
        </p:spPr>
      </p:pic>
      <p:pic>
        <p:nvPicPr>
          <p:cNvPr id="15" name="그림 14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6A1D9D25-AD6A-A709-CD3F-F62D5A1947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1112" y="4085592"/>
            <a:ext cx="5943767" cy="2318410"/>
          </a:xfrm>
          <a:prstGeom prst="rect">
            <a:avLst/>
          </a:prstGeom>
        </p:spPr>
      </p:pic>
      <p:pic>
        <p:nvPicPr>
          <p:cNvPr id="17" name="그림 16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F1C07736-43CC-6CFC-2EF4-0AC23F50DE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71113" y="1475074"/>
            <a:ext cx="5943766" cy="23198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F4C43E1-73D9-4A06-72F5-65DBFC5398D4}"/>
                  </a:ext>
                </a:extLst>
              </p:cNvPr>
              <p:cNvSpPr txBox="1"/>
              <p:nvPr/>
            </p:nvSpPr>
            <p:spPr>
              <a:xfrm>
                <a:off x="10144550" y="1793668"/>
                <a:ext cx="1598451" cy="5021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indent="0">
                  <a:lnSpc>
                    <a:spcPct val="150000"/>
                  </a:lnSpc>
                  <a:buNone/>
                </a:pPr>
                <a:r>
                  <a:rPr kumimoji="1" lang="en-US" altLang="ko-KR" sz="1800" b="1" dirty="0"/>
                  <a:t>(</a:t>
                </a:r>
                <a14:m>
                  <m:oMath xmlns:m="http://schemas.openxmlformats.org/officeDocument/2006/math">
                    <m:r>
                      <a:rPr kumimoji="1" lang="en-US" altLang="ko-KR" sz="1800" b="1" i="1">
                        <a:latin typeface="Cambria Math" panose="02040503050406030204" pitchFamily="18" charset="0"/>
                      </a:rPr>
                      <m:t>𝒃𝒔</m:t>
                    </m:r>
                  </m:oMath>
                </a14:m>
                <a:r>
                  <a:rPr kumimoji="1" lang="en-US" altLang="ko-KR" sz="1800" b="1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18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sz="1800" b="1" i="1">
                            <a:latin typeface="Cambria Math" panose="02040503050406030204" pitchFamily="18" charset="0"/>
                          </a:rPr>
                          <m:t>𝑵</m:t>
                        </m:r>
                      </m:e>
                      <m:sub>
                        <m:r>
                          <a:rPr kumimoji="1" lang="en-US" altLang="ko-KR" sz="1800" b="1" i="1" smtClean="0">
                            <a:latin typeface="Cambria Math" panose="02040503050406030204" pitchFamily="18" charset="0"/>
                          </a:rPr>
                          <m:t>𝑸</m:t>
                        </m:r>
                      </m:sub>
                    </m:sSub>
                  </m:oMath>
                </a14:m>
                <a:r>
                  <a:rPr kumimoji="1" lang="en-US" altLang="ko-KR" sz="1800" b="1" dirty="0"/>
                  <a:t>, 256)</a:t>
                </a:r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F4C43E1-73D9-4A06-72F5-65DBFC5398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44550" y="1793668"/>
                <a:ext cx="1598451" cy="502125"/>
              </a:xfrm>
              <a:prstGeom prst="rect">
                <a:avLst/>
              </a:prstGeom>
              <a:blipFill>
                <a:blip r:embed="rId7"/>
                <a:stretch>
                  <a:fillRect l="-3150" r="-2362"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4D19DF1-4703-4039-F7C0-A9586BEB69DB}"/>
                  </a:ext>
                </a:extLst>
              </p:cNvPr>
              <p:cNvSpPr txBox="1"/>
              <p:nvPr/>
            </p:nvSpPr>
            <p:spPr>
              <a:xfrm>
                <a:off x="10136423" y="2188725"/>
                <a:ext cx="1592039" cy="4550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indent="0">
                  <a:lnSpc>
                    <a:spcPct val="150000"/>
                  </a:lnSpc>
                  <a:buNone/>
                </a:pPr>
                <a:r>
                  <a:rPr kumimoji="1" lang="en-US" altLang="ko-KR" sz="1800" b="1" dirty="0"/>
                  <a:t>(</a:t>
                </a:r>
                <a14:m>
                  <m:oMath xmlns:m="http://schemas.openxmlformats.org/officeDocument/2006/math">
                    <m:r>
                      <a:rPr kumimoji="1" lang="en-US" altLang="ko-KR" sz="1800" b="1" i="1">
                        <a:latin typeface="Cambria Math" panose="02040503050406030204" pitchFamily="18" charset="0"/>
                      </a:rPr>
                      <m:t>𝒃𝒔</m:t>
                    </m:r>
                  </m:oMath>
                </a14:m>
                <a:r>
                  <a:rPr kumimoji="1" lang="en-US" altLang="ko-KR" sz="1800" b="1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18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sz="1800" b="1" i="1">
                            <a:latin typeface="Cambria Math" panose="02040503050406030204" pitchFamily="18" charset="0"/>
                          </a:rPr>
                          <m:t>𝑵</m:t>
                        </m:r>
                      </m:e>
                      <m:sub>
                        <m:r>
                          <a:rPr kumimoji="1" lang="en-US" altLang="ko-KR" sz="18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sub>
                    </m:sSub>
                  </m:oMath>
                </a14:m>
                <a:r>
                  <a:rPr kumimoji="1" lang="en-US" altLang="ko-KR" sz="1800" b="1" dirty="0"/>
                  <a:t>, 256)</a:t>
                </a:r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4D19DF1-4703-4039-F7C0-A9586BEB69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36423" y="2188725"/>
                <a:ext cx="1592039" cy="455061"/>
              </a:xfrm>
              <a:prstGeom prst="rect">
                <a:avLst/>
              </a:prstGeom>
              <a:blipFill>
                <a:blip r:embed="rId8"/>
                <a:stretch>
                  <a:fillRect l="-3968" r="-2381" b="-1891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직사각형 30">
            <a:extLst>
              <a:ext uri="{FF2B5EF4-FFF2-40B4-BE49-F238E27FC236}">
                <a16:creationId xmlns:a16="http://schemas.microsoft.com/office/drawing/2014/main" id="{DD464D4A-C32E-F96D-F669-FC7200505A17}"/>
              </a:ext>
            </a:extLst>
          </p:cNvPr>
          <p:cNvSpPr/>
          <p:nvPr/>
        </p:nvSpPr>
        <p:spPr>
          <a:xfrm>
            <a:off x="9019010" y="1952027"/>
            <a:ext cx="2637945" cy="266278"/>
          </a:xfrm>
          <a:prstGeom prst="rect">
            <a:avLst/>
          </a:prstGeom>
          <a:solidFill>
            <a:srgbClr val="FFFF00">
              <a:alpha val="45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7EBE090-0E74-C3D5-845C-EC69C9FEAD39}"/>
              </a:ext>
            </a:extLst>
          </p:cNvPr>
          <p:cNvSpPr/>
          <p:nvPr/>
        </p:nvSpPr>
        <p:spPr>
          <a:xfrm>
            <a:off x="8728592" y="2376664"/>
            <a:ext cx="2928363" cy="209847"/>
          </a:xfrm>
          <a:prstGeom prst="rect">
            <a:avLst/>
          </a:prstGeom>
          <a:solidFill>
            <a:srgbClr val="00FA00">
              <a:alpha val="45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46430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262878-3482-178A-E776-A6670BB5D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3000" b="1" dirty="0"/>
              <a:t>RT DETR : Experiments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91A2DCA-4062-6E18-A812-AD5B4F25CFEC}"/>
              </a:ext>
            </a:extLst>
          </p:cNvPr>
          <p:cNvSpPr txBox="1">
            <a:spLocks/>
          </p:cNvSpPr>
          <p:nvPr/>
        </p:nvSpPr>
        <p:spPr>
          <a:xfrm>
            <a:off x="4622800" y="883759"/>
            <a:ext cx="7329672" cy="54380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0" lvl="1" indent="-457200">
              <a:lnSpc>
                <a:spcPct val="150000"/>
              </a:lnSpc>
              <a:buAutoNum type="arabicPeriod"/>
            </a:pPr>
            <a:endParaRPr kumimoji="1" lang="en-US" altLang="ko-KR" sz="2000" dirty="0">
              <a:highlight>
                <a:srgbClr val="FFFF00"/>
              </a:highlight>
              <a:latin typeface="+mj-lt"/>
              <a:sym typeface="Wingdings" pitchFamily="2" charset="2"/>
            </a:endParaRPr>
          </a:p>
        </p:txBody>
      </p:sp>
      <p:sp>
        <p:nvSpPr>
          <p:cNvPr id="12" name="내용 개체 틀 3">
            <a:extLst>
              <a:ext uri="{FF2B5EF4-FFF2-40B4-BE49-F238E27FC236}">
                <a16:creationId xmlns:a16="http://schemas.microsoft.com/office/drawing/2014/main" id="{C3CD573B-A0DF-26C5-1175-56FB2E3984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2102" y="859317"/>
            <a:ext cx="11952383" cy="546248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000" b="1" dirty="0"/>
              <a:t>Comparison with SOTA</a:t>
            </a:r>
            <a:endParaRPr kumimoji="1" lang="en-US" altLang="ko-KR" sz="2000" dirty="0"/>
          </a:p>
          <a:p>
            <a:pPr>
              <a:lnSpc>
                <a:spcPct val="150000"/>
              </a:lnSpc>
            </a:pPr>
            <a:endParaRPr kumimoji="1" lang="ko-KR" altLang="en-US" sz="20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798DDA1-E4F6-9E86-1115-F14AE3FB47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37"/>
          <a:stretch/>
        </p:blipFill>
        <p:spPr>
          <a:xfrm>
            <a:off x="2915061" y="1407781"/>
            <a:ext cx="6361878" cy="509182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493F3193-CBAF-A46C-33BB-9893D322AA1F}"/>
              </a:ext>
            </a:extLst>
          </p:cNvPr>
          <p:cNvSpPr/>
          <p:nvPr/>
        </p:nvSpPr>
        <p:spPr>
          <a:xfrm>
            <a:off x="3066894" y="5586804"/>
            <a:ext cx="6109998" cy="444769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643643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262878-3482-178A-E776-A6670BB5D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3000" b="1" dirty="0"/>
              <a:t>RT DETR : Experiments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91A2DCA-4062-6E18-A812-AD5B4F25CFEC}"/>
              </a:ext>
            </a:extLst>
          </p:cNvPr>
          <p:cNvSpPr txBox="1">
            <a:spLocks/>
          </p:cNvSpPr>
          <p:nvPr/>
        </p:nvSpPr>
        <p:spPr>
          <a:xfrm>
            <a:off x="4622800" y="883759"/>
            <a:ext cx="7329672" cy="54380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0" lvl="1" indent="-457200">
              <a:lnSpc>
                <a:spcPct val="150000"/>
              </a:lnSpc>
              <a:buAutoNum type="arabicPeriod"/>
            </a:pPr>
            <a:endParaRPr kumimoji="1" lang="en-US" altLang="ko-KR" sz="2000" dirty="0">
              <a:highlight>
                <a:srgbClr val="FFFF00"/>
              </a:highlight>
              <a:latin typeface="+mj-lt"/>
              <a:sym typeface="Wingdings" pitchFamily="2" charset="2"/>
            </a:endParaRPr>
          </a:p>
        </p:txBody>
      </p:sp>
      <p:sp>
        <p:nvSpPr>
          <p:cNvPr id="12" name="내용 개체 틀 3">
            <a:extLst>
              <a:ext uri="{FF2B5EF4-FFF2-40B4-BE49-F238E27FC236}">
                <a16:creationId xmlns:a16="http://schemas.microsoft.com/office/drawing/2014/main" id="{C3CD573B-A0DF-26C5-1175-56FB2E3984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2102" y="859317"/>
            <a:ext cx="11952383" cy="546248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000" b="1" dirty="0"/>
              <a:t>Ablation Study on Hybrid Encoder</a:t>
            </a:r>
            <a:endParaRPr kumimoji="1" lang="en-US" altLang="ko-KR" sz="2000" dirty="0"/>
          </a:p>
          <a:p>
            <a:pPr>
              <a:lnSpc>
                <a:spcPct val="150000"/>
              </a:lnSpc>
            </a:pPr>
            <a:endParaRPr kumimoji="1" lang="ko-KR" altLang="en-US" sz="2000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CA05F476-B7CB-5B6E-E668-5C6F6670C0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54" y="1377049"/>
            <a:ext cx="7716941" cy="2384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AE16D797-71E8-C333-690C-8C5BA28D4B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528" y="3761463"/>
            <a:ext cx="5007792" cy="2689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96FF3FC-D0E3-9A7C-BD39-068C90798C77}"/>
                  </a:ext>
                </a:extLst>
              </p:cNvPr>
              <p:cNvSpPr txBox="1"/>
              <p:nvPr/>
            </p:nvSpPr>
            <p:spPr>
              <a:xfrm>
                <a:off x="5364746" y="4716030"/>
                <a:ext cx="6468840" cy="14273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kumimoji="1" lang="en-US" altLang="ko-KR" dirty="0"/>
                  <a:t> : multi-scale features</a:t>
                </a:r>
                <a:r>
                  <a:rPr kumimoji="1" lang="ko-KR" altLang="en-US" dirty="0"/>
                  <a:t>들을 </a:t>
                </a:r>
                <a:r>
                  <a:rPr kumimoji="1" lang="en-US" altLang="ko-KR" dirty="0" err="1"/>
                  <a:t>Concat</a:t>
                </a:r>
                <a:r>
                  <a:rPr kumimoji="1" lang="en-US" altLang="ko-KR" dirty="0"/>
                  <a:t> </a:t>
                </a:r>
                <a:r>
                  <a:rPr kumimoji="1" lang="ko-KR" altLang="en-US" dirty="0"/>
                  <a:t>후 </a:t>
                </a:r>
                <a:r>
                  <a:rPr kumimoji="1" lang="en-US" altLang="ko-KR" dirty="0"/>
                  <a:t>encoder </a:t>
                </a:r>
                <a:endParaRPr kumimoji="1" lang="en-US" altLang="ko-KR" sz="2000" dirty="0"/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sz="20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sSub>
                          <m:sSubPr>
                            <m:ctrlPr>
                              <a:rPr kumimoji="1" lang="en-US" altLang="ko-KR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sz="20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kumimoji="1" lang="en-US" altLang="ko-KR" sz="2000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sub>
                    </m:sSub>
                  </m:oMath>
                </a14:m>
                <a:r>
                  <a:rPr kumimoji="1" lang="en-US" altLang="ko-KR" sz="2000" dirty="0"/>
                  <a:t>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r>
                  <a:rPr kumimoji="1" lang="en-US" altLang="ko-KR" dirty="0"/>
                  <a:t> single-scale encoder + cross-scale fusion(</a:t>
                </a:r>
                <a:r>
                  <a:rPr kumimoji="1" lang="en-US" altLang="ko-KR" dirty="0" err="1"/>
                  <a:t>PANet</a:t>
                </a:r>
                <a:r>
                  <a:rPr kumimoji="1" lang="en-US" altLang="ko-KR" dirty="0"/>
                  <a:t>)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kumimoji="1" lang="en-US" altLang="ko-KR" b="0" i="1" smtClean="0">
                        <a:highlight>
                          <a:srgbClr val="FFFF00"/>
                        </a:highlight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kumimoji="1" lang="en-US" altLang="ko-KR" dirty="0"/>
                  <a:t>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i="1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i="1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sSub>
                          <m:sSubPr>
                            <m:ctrlPr>
                              <a:rPr kumimoji="1" lang="en-US" altLang="ko-KR" i="1">
                                <a:highlight>
                                  <a:srgbClr val="FFFF00"/>
                                </a:highlight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i="1">
                                <a:highlight>
                                  <a:srgbClr val="FFFF00"/>
                                </a:highlight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kumimoji="1" lang="en-US" altLang="ko-KR" i="1">
                                <a:highlight>
                                  <a:srgbClr val="FFFF00"/>
                                </a:highlight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sub>
                    </m:sSub>
                  </m:oMath>
                </a14:m>
                <a:r>
                  <a:rPr kumimoji="1" lang="ko-KR" altLang="en-US" dirty="0">
                    <a:highlight>
                      <a:srgbClr val="FFFF00"/>
                    </a:highlight>
                  </a:rPr>
                  <a:t> </a:t>
                </a:r>
                <a:r>
                  <a:rPr kumimoji="1" lang="en-US" altLang="ko-KR" dirty="0">
                    <a:highlight>
                      <a:srgbClr val="FFFF00"/>
                    </a:highlight>
                  </a:rPr>
                  <a:t>+ </a:t>
                </a:r>
                <a:r>
                  <a:rPr kumimoji="1" lang="ko-KR" altLang="en-US" dirty="0">
                    <a:highlight>
                      <a:srgbClr val="FFFF00"/>
                    </a:highlight>
                  </a:rPr>
                  <a:t>발전된 </a:t>
                </a:r>
                <a:r>
                  <a:rPr kumimoji="1" lang="en-US" altLang="ko-KR" u="sng" dirty="0">
                    <a:highlight>
                      <a:srgbClr val="FFFF00"/>
                    </a:highlight>
                  </a:rPr>
                  <a:t>efficient hybrid encoder (CCFF + AIFI)</a:t>
                </a: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96FF3FC-D0E3-9A7C-BD39-068C90798C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4746" y="4716030"/>
                <a:ext cx="6468840" cy="1427378"/>
              </a:xfrm>
              <a:prstGeom prst="rect">
                <a:avLst/>
              </a:prstGeom>
              <a:blipFill>
                <a:blip r:embed="rId5"/>
                <a:stretch>
                  <a:fillRect b="-442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697643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262878-3482-178A-E776-A6670BB5D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3000" b="1" dirty="0"/>
              <a:t>RT DETR : Experiments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91A2DCA-4062-6E18-A812-AD5B4F25CFEC}"/>
              </a:ext>
            </a:extLst>
          </p:cNvPr>
          <p:cNvSpPr txBox="1">
            <a:spLocks/>
          </p:cNvSpPr>
          <p:nvPr/>
        </p:nvSpPr>
        <p:spPr>
          <a:xfrm>
            <a:off x="4622800" y="883759"/>
            <a:ext cx="7329672" cy="54380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0" lvl="1" indent="-457200">
              <a:lnSpc>
                <a:spcPct val="150000"/>
              </a:lnSpc>
              <a:buAutoNum type="arabicPeriod"/>
            </a:pPr>
            <a:endParaRPr kumimoji="1" lang="en-US" altLang="ko-KR" sz="2000" dirty="0">
              <a:highlight>
                <a:srgbClr val="FFFF00"/>
              </a:highlight>
              <a:latin typeface="+mj-lt"/>
              <a:sym typeface="Wingdings" pitchFamily="2" charset="2"/>
            </a:endParaRPr>
          </a:p>
        </p:txBody>
      </p:sp>
      <p:sp>
        <p:nvSpPr>
          <p:cNvPr id="12" name="내용 개체 틀 3">
            <a:extLst>
              <a:ext uri="{FF2B5EF4-FFF2-40B4-BE49-F238E27FC236}">
                <a16:creationId xmlns:a16="http://schemas.microsoft.com/office/drawing/2014/main" id="{C3CD573B-A0DF-26C5-1175-56FB2E3984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2102" y="859317"/>
            <a:ext cx="11952383" cy="546248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000" b="1" dirty="0"/>
              <a:t>Ablation Study on Decoder</a:t>
            </a:r>
            <a:endParaRPr kumimoji="1" lang="en-US" altLang="ko-KR" sz="2000" dirty="0"/>
          </a:p>
          <a:p>
            <a:pPr>
              <a:lnSpc>
                <a:spcPct val="150000"/>
              </a:lnSpc>
            </a:pPr>
            <a:endParaRPr kumimoji="1" lang="ko-KR" altLang="en-US" sz="20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6903907-7584-07B5-17D0-0BCD19751D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702" y="1832196"/>
            <a:ext cx="6658135" cy="448961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6B603292-01A7-4E3D-9348-F2DA1E355388}"/>
              </a:ext>
            </a:extLst>
          </p:cNvPr>
          <p:cNvSpPr/>
          <p:nvPr/>
        </p:nvSpPr>
        <p:spPr>
          <a:xfrm>
            <a:off x="1511571" y="2278937"/>
            <a:ext cx="912494" cy="2714082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78BF44-5505-04B4-4B56-5810A4DE3B3F}"/>
              </a:ext>
            </a:extLst>
          </p:cNvPr>
          <p:cNvSpPr txBox="1"/>
          <p:nvPr/>
        </p:nvSpPr>
        <p:spPr>
          <a:xfrm>
            <a:off x="7705434" y="1455402"/>
            <a:ext cx="328673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b="1" dirty="0"/>
              <a:t>RT DETR ADN</a:t>
            </a:r>
          </a:p>
          <a:p>
            <a:r>
              <a:rPr kumimoji="1" lang="en-US" altLang="ko-KR" sz="2000" dirty="0"/>
              <a:t>= Backbone(</a:t>
            </a:r>
            <a:r>
              <a:rPr kumimoji="1" lang="en-US" altLang="ko-KR" sz="2000" dirty="0" err="1"/>
              <a:t>ResNet</a:t>
            </a:r>
            <a:r>
              <a:rPr kumimoji="1" lang="en-US" altLang="ko-KR" sz="2000" dirty="0"/>
              <a:t>) ADN </a:t>
            </a:r>
          </a:p>
          <a:p>
            <a:r>
              <a:rPr kumimoji="1" lang="en-US" altLang="ko-KR" sz="2000" dirty="0"/>
              <a:t>   + Decoder Layer ADN 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A32B69B-CA49-4A8A-B538-3FAD532F572F}"/>
              </a:ext>
            </a:extLst>
          </p:cNvPr>
          <p:cNvSpPr/>
          <p:nvPr/>
        </p:nvSpPr>
        <p:spPr>
          <a:xfrm>
            <a:off x="3588293" y="2278937"/>
            <a:ext cx="912494" cy="2714082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13" name="구부러진 연결선[U] 12">
            <a:extLst>
              <a:ext uri="{FF2B5EF4-FFF2-40B4-BE49-F238E27FC236}">
                <a16:creationId xmlns:a16="http://schemas.microsoft.com/office/drawing/2014/main" id="{97C84872-E005-8B4E-500A-1F1B5C88BCEE}"/>
              </a:ext>
            </a:extLst>
          </p:cNvPr>
          <p:cNvCxnSpPr>
            <a:cxnSpLocks/>
            <a:stCxn id="10" idx="0"/>
            <a:endCxn id="5" idx="0"/>
          </p:cNvCxnSpPr>
          <p:nvPr/>
        </p:nvCxnSpPr>
        <p:spPr>
          <a:xfrm rot="16200000" flipV="1">
            <a:off x="3006179" y="1240576"/>
            <a:ext cx="12700" cy="2076722"/>
          </a:xfrm>
          <a:prstGeom prst="curvedConnector3">
            <a:avLst>
              <a:gd name="adj1" fmla="val 5425898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A942EC7F-9675-BC03-9272-F66DBC24C6BA}"/>
              </a:ext>
            </a:extLst>
          </p:cNvPr>
          <p:cNvSpPr txBox="1"/>
          <p:nvPr/>
        </p:nvSpPr>
        <p:spPr>
          <a:xfrm>
            <a:off x="3913769" y="1455402"/>
            <a:ext cx="14654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b="1" dirty="0">
                <a:solidFill>
                  <a:schemeClr val="accent1"/>
                </a:solidFill>
              </a:rPr>
              <a:t>distillation</a:t>
            </a:r>
            <a:endParaRPr kumimoji="1" lang="ko-KR" altLang="en-US" sz="20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15882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262878-3482-178A-E776-A6670BB5D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3000" b="1" dirty="0"/>
              <a:t>DETR : </a:t>
            </a:r>
            <a:r>
              <a:rPr kumimoji="1" lang="en-US" altLang="ko-KR" sz="3200" b="1" dirty="0">
                <a:latin typeface="+mj-lt"/>
              </a:rPr>
              <a:t>Direct set prediction</a:t>
            </a:r>
            <a:r>
              <a:rPr kumimoji="1" lang="ko-KR" altLang="en-US" sz="3200" b="1" dirty="0">
                <a:latin typeface="+mj-lt"/>
              </a:rPr>
              <a:t>을 위한 주요 구성</a:t>
            </a:r>
            <a:endParaRPr kumimoji="1" lang="en-US" altLang="ko-KR" sz="3000" b="1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AF2C187-0F7B-3088-D810-FBE27C7B91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024" y="1021393"/>
            <a:ext cx="11712944" cy="5438047"/>
          </a:xfrm>
        </p:spPr>
        <p:txBody>
          <a:bodyPr>
            <a:norm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kumimoji="1" lang="en-US" altLang="ko-KR" sz="2000" dirty="0">
                <a:latin typeface="+mj-lt"/>
              </a:rPr>
              <a:t>Prediction</a:t>
            </a:r>
            <a:r>
              <a:rPr kumimoji="1" lang="ko-KR" altLang="en-US" sz="2000" dirty="0">
                <a:latin typeface="+mj-lt"/>
              </a:rPr>
              <a:t>과 </a:t>
            </a:r>
            <a:r>
              <a:rPr kumimoji="1" lang="en-US" altLang="ko-KR" sz="2000" dirty="0">
                <a:latin typeface="+mj-lt"/>
              </a:rPr>
              <a:t>Ground Truth box</a:t>
            </a:r>
            <a:r>
              <a:rPr kumimoji="1" lang="ko-KR" altLang="en-US" sz="2000" dirty="0" err="1">
                <a:latin typeface="+mj-lt"/>
              </a:rPr>
              <a:t>를</a:t>
            </a:r>
            <a:r>
              <a:rPr kumimoji="1" lang="ko-KR" altLang="en-US" sz="2000" dirty="0">
                <a:latin typeface="+mj-lt"/>
              </a:rPr>
              <a:t> 중복 없이 </a:t>
            </a:r>
            <a:r>
              <a:rPr kumimoji="1" lang="en-US" altLang="ko-KR" sz="2000" dirty="0">
                <a:latin typeface="+mj-lt"/>
              </a:rPr>
              <a:t>1:1 matching</a:t>
            </a:r>
            <a:r>
              <a:rPr kumimoji="1" lang="ko-KR" altLang="en-US" sz="2000" dirty="0">
                <a:latin typeface="+mj-lt"/>
              </a:rPr>
              <a:t>할 수 있도록 하는 </a:t>
            </a:r>
            <a:r>
              <a:rPr kumimoji="1" lang="en-US" altLang="ko-KR" sz="2000" dirty="0">
                <a:latin typeface="+mj-lt"/>
              </a:rPr>
              <a:t>loss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à"/>
            </a:pPr>
            <a:r>
              <a:rPr kumimoji="1" lang="en-US" altLang="ko-KR" sz="2000" u="sng" dirty="0">
                <a:latin typeface="+mj-lt"/>
                <a:sym typeface="Wingdings" pitchFamily="2" charset="2"/>
              </a:rPr>
              <a:t> Object detection set prediction loss</a:t>
            </a:r>
          </a:p>
          <a:p>
            <a:pPr marL="914400" lvl="2" indent="0">
              <a:lnSpc>
                <a:spcPct val="150000"/>
              </a:lnSpc>
              <a:buNone/>
            </a:pPr>
            <a:endParaRPr kumimoji="1" lang="en-US" altLang="ko-KR" dirty="0">
              <a:latin typeface="+mj-lt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" altLang="ko-KR" sz="200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An architecture that predicts a set of object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" altLang="ko-KR" sz="20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	</a:t>
            </a:r>
            <a:r>
              <a:rPr lang="en" altLang="ko-KR" sz="2000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  <a:sym typeface="Wingdings" pitchFamily="2" charset="2"/>
              </a:rPr>
              <a:t> </a:t>
            </a:r>
            <a:r>
              <a:rPr lang="en" altLang="ko-KR" sz="2000" u="sng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  <a:sym typeface="Wingdings" pitchFamily="2" charset="2"/>
              </a:rPr>
              <a:t>DETR architecture</a:t>
            </a:r>
            <a:endParaRPr lang="en" altLang="ko-KR" sz="2000" i="0" u="sng" dirty="0">
              <a:solidFill>
                <a:srgbClr val="212529"/>
              </a:solidFill>
              <a:effectLst/>
              <a:highlight>
                <a:srgbClr val="FFFFFF"/>
              </a:highlight>
              <a:latin typeface="-apple-system"/>
            </a:endParaRP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endParaRPr kumimoji="1" lang="en-US" altLang="ko-KR" sz="2000" b="1" dirty="0">
              <a:latin typeface="+mj-lt"/>
            </a:endParaRP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endParaRPr kumimoji="1" lang="en-US" altLang="ko-KR" sz="20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907926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262878-3482-178A-E776-A6670BB5D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3000" b="1" dirty="0"/>
              <a:t>DETR : set prediction loss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AF2C187-0F7B-3088-D810-FBE27C7B91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024" y="1021393"/>
            <a:ext cx="11712944" cy="543804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000" b="1" dirty="0">
                <a:latin typeface="+mj-lt"/>
              </a:rPr>
              <a:t>Bipartite matching : </a:t>
            </a:r>
            <a:r>
              <a:rPr kumimoji="1" lang="en-US" altLang="ko-KR" sz="2000" dirty="0">
                <a:latin typeface="+mj-lt"/>
              </a:rPr>
              <a:t>training </a:t>
            </a:r>
            <a:r>
              <a:rPr kumimoji="1" lang="ko-KR" altLang="en-US" sz="2000" dirty="0">
                <a:latin typeface="+mj-lt"/>
              </a:rPr>
              <a:t>과정에서 </a:t>
            </a:r>
            <a:r>
              <a:rPr kumimoji="1" lang="en-US" altLang="ko-KR" sz="2000" dirty="0">
                <a:latin typeface="+mj-lt"/>
              </a:rPr>
              <a:t>predicted</a:t>
            </a:r>
            <a:r>
              <a:rPr kumimoji="1" lang="ko-KR" altLang="en-US" sz="2000" dirty="0">
                <a:latin typeface="+mj-lt"/>
              </a:rPr>
              <a:t>와 </a:t>
            </a:r>
            <a:r>
              <a:rPr kumimoji="1" lang="en-US" altLang="ko-KR" sz="2000" dirty="0">
                <a:latin typeface="+mj-lt"/>
              </a:rPr>
              <a:t>GT box</a:t>
            </a:r>
            <a:r>
              <a:rPr kumimoji="1" lang="ko-KR" altLang="en-US" sz="2000" dirty="0" err="1">
                <a:latin typeface="+mj-lt"/>
              </a:rPr>
              <a:t>를</a:t>
            </a:r>
            <a:r>
              <a:rPr kumimoji="1" lang="ko-KR" altLang="en-US" sz="2000" dirty="0">
                <a:latin typeface="+mj-lt"/>
              </a:rPr>
              <a:t> </a:t>
            </a:r>
            <a:r>
              <a:rPr kumimoji="1" lang="en-US" altLang="ko-KR" sz="2000" dirty="0">
                <a:latin typeface="+mj-lt"/>
              </a:rPr>
              <a:t>1:1 matching </a:t>
            </a:r>
          </a:p>
          <a:p>
            <a:pPr marL="0" indent="0">
              <a:lnSpc>
                <a:spcPct val="150000"/>
              </a:lnSpc>
              <a:buNone/>
            </a:pPr>
            <a:r>
              <a:rPr kumimoji="1" lang="en-US" altLang="ko-KR" sz="2000" dirty="0">
                <a:latin typeface="+mj-lt"/>
                <a:sym typeface="Wingdings" pitchFamily="2" charset="2"/>
              </a:rPr>
              <a:t>    </a:t>
            </a:r>
            <a:r>
              <a:rPr kumimoji="1" lang="ko-KR" altLang="en-US" sz="2000" dirty="0">
                <a:latin typeface="+mj-lt"/>
                <a:sym typeface="Wingdings" pitchFamily="2" charset="2"/>
              </a:rPr>
              <a:t>중복 </a:t>
            </a:r>
            <a:r>
              <a:rPr kumimoji="1" lang="en-US" altLang="ko-KR" sz="2000" dirty="0">
                <a:latin typeface="+mj-lt"/>
                <a:sym typeface="Wingdings" pitchFamily="2" charset="2"/>
              </a:rPr>
              <a:t>prediction</a:t>
            </a:r>
            <a:r>
              <a:rPr kumimoji="1" lang="ko-KR" altLang="en-US" sz="2000" dirty="0">
                <a:latin typeface="+mj-lt"/>
                <a:sym typeface="Wingdings" pitchFamily="2" charset="2"/>
              </a:rPr>
              <a:t>이 없도록</a:t>
            </a:r>
            <a:endParaRPr kumimoji="1" lang="en-US" altLang="ko-KR" sz="2000" dirty="0">
              <a:latin typeface="+mj-lt"/>
            </a:endParaRPr>
          </a:p>
          <a:p>
            <a:pPr>
              <a:lnSpc>
                <a:spcPct val="150000"/>
              </a:lnSpc>
            </a:pPr>
            <a:endParaRPr kumimoji="1" lang="en-US" altLang="ko-KR" sz="2300" b="1" dirty="0">
              <a:latin typeface="+mj-lt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E50233A-1CC9-2B64-5504-BD762B852D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771" y="2210973"/>
            <a:ext cx="10839450" cy="2436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71815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262878-3482-178A-E776-A6670BB5D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3000" b="1" dirty="0"/>
              <a:t>DETR : set prediction loss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AF2C187-0F7B-3088-D810-FBE27C7B91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024" y="1021393"/>
            <a:ext cx="11712944" cy="543804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000" b="1" dirty="0">
                <a:latin typeface="+mj-lt"/>
              </a:rPr>
              <a:t>Hungarian algorithm </a:t>
            </a:r>
            <a:r>
              <a:rPr kumimoji="1" lang="en-US" altLang="ko-KR" sz="2000" dirty="0">
                <a:latin typeface="+mj-lt"/>
              </a:rPr>
              <a:t>for Bipartite matching : optimal bipartite matching</a:t>
            </a:r>
            <a:r>
              <a:rPr kumimoji="1" lang="ko-KR" altLang="en-US" sz="2000" dirty="0">
                <a:latin typeface="+mj-lt"/>
              </a:rPr>
              <a:t>을 찾기 위해</a:t>
            </a:r>
            <a:endParaRPr kumimoji="1" lang="en-US" altLang="ko-KR" sz="2300" dirty="0">
              <a:latin typeface="+mj-lt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7EC8350-A560-769D-C477-DC796BFBFD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258" y="1648203"/>
            <a:ext cx="4972661" cy="4060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9128490-CB29-947D-71FA-E2772FC699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9114" y="1746445"/>
            <a:ext cx="5689862" cy="3863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396F6775-377B-9B93-E167-7D6A21D12BAE}"/>
              </a:ext>
            </a:extLst>
          </p:cNvPr>
          <p:cNvCxnSpPr>
            <a:cxnSpLocks/>
          </p:cNvCxnSpPr>
          <p:nvPr/>
        </p:nvCxnSpPr>
        <p:spPr>
          <a:xfrm>
            <a:off x="5410465" y="3678243"/>
            <a:ext cx="815081" cy="0"/>
          </a:xfrm>
          <a:prstGeom prst="straightConnector1">
            <a:avLst/>
          </a:prstGeom>
          <a:ln w="889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4E7D0B1-AB90-EDCC-A931-E461A9F98AB1}"/>
              </a:ext>
            </a:extLst>
          </p:cNvPr>
          <p:cNvSpPr txBox="1"/>
          <p:nvPr/>
        </p:nvSpPr>
        <p:spPr>
          <a:xfrm>
            <a:off x="7452657" y="5707920"/>
            <a:ext cx="33427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/>
              <a:t>Optimal bipartite matching</a:t>
            </a:r>
            <a:endParaRPr kumimoji="1"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107958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262878-3482-178A-E776-A6670BB5D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3000" b="1" dirty="0"/>
              <a:t>DETR : set prediction loss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CAF2C187-0F7B-3088-D810-FBE27C7B917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39528" y="883759"/>
                <a:ext cx="11712944" cy="5438047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1" lang="en-US" altLang="ko-KR" sz="23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1" lang="en-US" altLang="ko-KR" sz="230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</m:acc>
                  </m:oMath>
                </a14:m>
                <a:r>
                  <a:rPr kumimoji="1" lang="en-US" altLang="ko-KR" sz="2300" b="0" dirty="0">
                    <a:latin typeface="+mj-lt"/>
                  </a:rPr>
                  <a:t> : Optimal </a:t>
                </a:r>
                <a:r>
                  <a:rPr kumimoji="1" lang="en-US" altLang="ko-KR" sz="2300" dirty="0">
                    <a:latin typeface="+mj-lt"/>
                  </a:rPr>
                  <a:t>bipartite matching</a:t>
                </a:r>
                <a:endParaRPr kumimoji="1" lang="en-US" altLang="ko-KR" sz="2300" b="0" dirty="0">
                  <a:latin typeface="+mj-lt"/>
                </a:endParaRPr>
              </a:p>
              <a:p>
                <a:pPr>
                  <a:lnSpc>
                    <a:spcPct val="150000"/>
                  </a:lnSpc>
                </a:pPr>
                <a:endParaRPr kumimoji="1" lang="en-US" altLang="ko-KR" sz="2300" b="0" dirty="0">
                  <a:latin typeface="+mj-lt"/>
                </a:endParaRPr>
              </a:p>
            </p:txBody>
          </p:sp>
        </mc:Choice>
        <mc:Fallback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CAF2C187-0F7B-3088-D810-FBE27C7B91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39528" y="883759"/>
                <a:ext cx="11712944" cy="5438047"/>
              </a:xfrm>
              <a:blipFill>
                <a:blip r:embed="rId3"/>
                <a:stretch>
                  <a:fillRect l="-64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4" name="Picture 2">
            <a:extLst>
              <a:ext uri="{FF2B5EF4-FFF2-40B4-BE49-F238E27FC236}">
                <a16:creationId xmlns:a16="http://schemas.microsoft.com/office/drawing/2014/main" id="{F4C8E792-CBE2-18DB-4BC2-75E6971FCB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5365" y="1603872"/>
            <a:ext cx="8861269" cy="4717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85113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262878-3482-178A-E776-A6670BB5D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3000" b="1" dirty="0"/>
              <a:t>DETR : set prediction loss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CAF2C187-0F7B-3088-D810-FBE27C7B917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39528" y="883759"/>
                <a:ext cx="11712944" cy="5438047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23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sz="2300" i="1" dirty="0" smtClean="0">
                            <a:latin typeface=""/>
                          </a:rPr>
                          <m:t>𝐿</m:t>
                        </m:r>
                      </m:e>
                      <m:sub>
                        <m:r>
                          <a:rPr kumimoji="1" lang="en-US" altLang="ko-KR" sz="2300" i="1" dirty="0">
                            <a:latin typeface="Cambria Math" panose="02040503050406030204" pitchFamily="18" charset="0"/>
                          </a:rPr>
                          <m:t>𝐻𝑢𝑛𝑔𝑎𝑟𝑖𝑎𝑛</m:t>
                        </m:r>
                      </m:sub>
                    </m:sSub>
                    <m:d>
                      <m:dPr>
                        <m:ctrlPr>
                          <a:rPr kumimoji="1" lang="en-US" altLang="ko-KR" sz="23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KR" sz="2300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kumimoji="1" lang="en-US" altLang="ko-KR" sz="2300" b="0" i="1" dirty="0" smtClean="0">
                            <a:latin typeface="Cambria Math" panose="02040503050406030204" pitchFamily="18" charset="0"/>
                          </a:rPr>
                          <m:t>, </m:t>
                        </m:r>
                        <m:acc>
                          <m:accPr>
                            <m:chr m:val="̂"/>
                            <m:ctrlPr>
                              <a:rPr kumimoji="1" lang="en-US" altLang="ko-KR" sz="2300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kumimoji="1" lang="en-US" altLang="ko-KR" sz="2300" b="0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</m:d>
                  </m:oMath>
                </a14:m>
                <a:r>
                  <a:rPr kumimoji="1" lang="en-US" altLang="ko-KR" sz="2300" b="0" dirty="0">
                    <a:latin typeface="+mj-lt"/>
                  </a:rPr>
                  <a:t> : </a:t>
                </a:r>
                <a:r>
                  <a:rPr kumimoji="1" lang="ko-KR" altLang="en-US" sz="2300" dirty="0">
                    <a:latin typeface="+mj-lt"/>
                  </a:rPr>
                  <a:t>학습에 사용될 </a:t>
                </a:r>
                <a:r>
                  <a:rPr kumimoji="1" lang="en-US" altLang="ko-KR" sz="2300" dirty="0">
                    <a:latin typeface="+mj-lt"/>
                  </a:rPr>
                  <a:t>loss (optimal bipartite matching</a:t>
                </a:r>
                <a:r>
                  <a:rPr kumimoji="1" lang="ko-KR" altLang="en-US" sz="2300" dirty="0" err="1">
                    <a:latin typeface="+mj-lt"/>
                  </a:rPr>
                  <a:t>에</a:t>
                </a:r>
                <a:r>
                  <a:rPr kumimoji="1" lang="ko-KR" altLang="en-US" sz="2300" dirty="0">
                    <a:latin typeface="+mj-lt"/>
                  </a:rPr>
                  <a:t> 대한 </a:t>
                </a:r>
                <a:r>
                  <a:rPr kumimoji="1" lang="en-US" altLang="ko-KR" sz="2300" dirty="0">
                    <a:latin typeface="+mj-lt"/>
                  </a:rPr>
                  <a:t>loss)</a:t>
                </a:r>
                <a:endParaRPr kumimoji="1" lang="en-US" altLang="ko-KR" sz="2300" b="0" dirty="0">
                  <a:latin typeface="+mj-lt"/>
                </a:endParaRPr>
              </a:p>
              <a:p>
                <a:pPr>
                  <a:lnSpc>
                    <a:spcPct val="150000"/>
                  </a:lnSpc>
                </a:pPr>
                <a:endParaRPr kumimoji="1" lang="en-US" altLang="ko-KR" sz="2300" b="0" dirty="0">
                  <a:latin typeface="+mj-lt"/>
                </a:endParaRPr>
              </a:p>
            </p:txBody>
          </p:sp>
        </mc:Choice>
        <mc:Fallback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CAF2C187-0F7B-3088-D810-FBE27C7B91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39528" y="883759"/>
                <a:ext cx="11712944" cy="5438047"/>
              </a:xfrm>
              <a:blipFill>
                <a:blip r:embed="rId3"/>
                <a:stretch>
                  <a:fillRect l="-64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2">
            <a:extLst>
              <a:ext uri="{FF2B5EF4-FFF2-40B4-BE49-F238E27FC236}">
                <a16:creationId xmlns:a16="http://schemas.microsoft.com/office/drawing/2014/main" id="{9D38C773-73B0-09E6-FAAD-A851956B4C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1686" y="1720740"/>
            <a:ext cx="5508625" cy="2932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09E299A-8E28-72BC-331E-D3C943A0BB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5972" y="4738070"/>
            <a:ext cx="10560051" cy="123617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BDD3C95-135F-0903-99E6-174F65F1437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2062" r="78623" b="30439"/>
          <a:stretch/>
        </p:blipFill>
        <p:spPr>
          <a:xfrm>
            <a:off x="517523" y="1022351"/>
            <a:ext cx="2092327" cy="429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0168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262878-3482-178A-E776-A6670BB5D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3000" b="1" dirty="0"/>
              <a:t>DETR : set prediction loss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AF2C187-0F7B-3088-D810-FBE27C7B91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9528" y="883759"/>
            <a:ext cx="11712944" cy="543804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endParaRPr kumimoji="1" lang="en-US" altLang="ko-KR" sz="2300" b="0" dirty="0">
              <a:latin typeface="+mj-lt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39054289-CFFA-6350-A65C-B730A364EB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850" y="1835042"/>
            <a:ext cx="10528300" cy="3535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61891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2930</TotalTime>
  <Words>1276</Words>
  <Application>Microsoft Macintosh PowerPoint</Application>
  <PresentationFormat>와이드스크린</PresentationFormat>
  <Paragraphs>195</Paragraphs>
  <Slides>35</Slides>
  <Notes>31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42" baseType="lpstr">
      <vt:lpstr>-apple-system</vt:lpstr>
      <vt:lpstr>맑은 고딕</vt:lpstr>
      <vt:lpstr>Malgun Gothic Semilight</vt:lpstr>
      <vt:lpstr>Arial</vt:lpstr>
      <vt:lpstr>Cambria Math</vt:lpstr>
      <vt:lpstr>Wingdings</vt:lpstr>
      <vt:lpstr>Office 테마</vt:lpstr>
      <vt:lpstr>PowerPoint 프레젠테이션</vt:lpstr>
      <vt:lpstr>Outline</vt:lpstr>
      <vt:lpstr>DETR이란?</vt:lpstr>
      <vt:lpstr>DETR : Direct set prediction을 위한 주요 구성</vt:lpstr>
      <vt:lpstr>DETR : set prediction loss</vt:lpstr>
      <vt:lpstr>DETR : set prediction loss</vt:lpstr>
      <vt:lpstr>DETR : set prediction loss</vt:lpstr>
      <vt:lpstr>DETR : set prediction loss</vt:lpstr>
      <vt:lpstr>DETR : set prediction loss</vt:lpstr>
      <vt:lpstr>DETR : architecture</vt:lpstr>
      <vt:lpstr>DETR : architecture</vt:lpstr>
      <vt:lpstr>DETR : 문제점</vt:lpstr>
      <vt:lpstr>Deformable DETR : deformable convolution</vt:lpstr>
      <vt:lpstr>Deformable DETR : Multi scale deformable attention module</vt:lpstr>
      <vt:lpstr>Deformable DETR : Multi scale deformable attention module</vt:lpstr>
      <vt:lpstr>Deformable DETR : Multi scale deformable attention module</vt:lpstr>
      <vt:lpstr>Deformable DETR : Multi scale deformable attention module</vt:lpstr>
      <vt:lpstr>RT DETR : Efficient Hybrid Encoder</vt:lpstr>
      <vt:lpstr>RT DETR : Efficient Hybrid Encoder</vt:lpstr>
      <vt:lpstr>RT DETR : Efficient Hybrid Encoder</vt:lpstr>
      <vt:lpstr>RT DETR : Efficient Hybrid Encoder</vt:lpstr>
      <vt:lpstr>RT DETR : Efficient Hybrid Encoder</vt:lpstr>
      <vt:lpstr>RT DETR : Efficient Hybrid Encoder</vt:lpstr>
      <vt:lpstr>RT DETR : Efficient Hybrid Encoder</vt:lpstr>
      <vt:lpstr>DETR : 문제점</vt:lpstr>
      <vt:lpstr>RT DETR : Uncertainty-minimal Query Selection</vt:lpstr>
      <vt:lpstr>RT DETR : Uncertainty-minimal Query Selection</vt:lpstr>
      <vt:lpstr>RT DETR : Uncertainty-minimal Query Selection</vt:lpstr>
      <vt:lpstr>RT DETR : Uncertainty-minimal Query Selection</vt:lpstr>
      <vt:lpstr>RT DETR : Uncertainty-minimal Query Selection</vt:lpstr>
      <vt:lpstr>RT DETR : Architecture</vt:lpstr>
      <vt:lpstr>RT DETR : Decoder</vt:lpstr>
      <vt:lpstr>RT DETR : Experiments</vt:lpstr>
      <vt:lpstr>RT DETR : Experiments</vt:lpstr>
      <vt:lpstr>RT DETR : Experiments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형섭 이</dc:creator>
  <cp:lastModifiedBy>형섭 이</cp:lastModifiedBy>
  <cp:revision>538</cp:revision>
  <dcterms:created xsi:type="dcterms:W3CDTF">2023-10-11T13:31:20Z</dcterms:created>
  <dcterms:modified xsi:type="dcterms:W3CDTF">2024-05-30T02:54:59Z</dcterms:modified>
</cp:coreProperties>
</file>